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5"/>
  </p:notesMasterIdLst>
  <p:handoutMasterIdLst>
    <p:handoutMasterId r:id="rId46"/>
  </p:handoutMasterIdLst>
  <p:sldIdLst>
    <p:sldId id="282" r:id="rId2"/>
    <p:sldId id="283" r:id="rId3"/>
    <p:sldId id="296" r:id="rId4"/>
    <p:sldId id="298" r:id="rId5"/>
    <p:sldId id="329" r:id="rId6"/>
    <p:sldId id="359" r:id="rId7"/>
    <p:sldId id="350" r:id="rId8"/>
    <p:sldId id="351" r:id="rId9"/>
    <p:sldId id="337" r:id="rId10"/>
    <p:sldId id="360" r:id="rId11"/>
    <p:sldId id="364" r:id="rId12"/>
    <p:sldId id="365" r:id="rId13"/>
    <p:sldId id="345" r:id="rId14"/>
    <p:sldId id="361" r:id="rId15"/>
    <p:sldId id="358" r:id="rId16"/>
    <p:sldId id="357" r:id="rId17"/>
    <p:sldId id="382" r:id="rId18"/>
    <p:sldId id="335" r:id="rId19"/>
    <p:sldId id="362" r:id="rId20"/>
    <p:sldId id="342" r:id="rId21"/>
    <p:sldId id="384" r:id="rId22"/>
    <p:sldId id="347" r:id="rId23"/>
    <p:sldId id="379" r:id="rId24"/>
    <p:sldId id="383" r:id="rId25"/>
    <p:sldId id="332" r:id="rId26"/>
    <p:sldId id="378" r:id="rId27"/>
    <p:sldId id="385" r:id="rId28"/>
    <p:sldId id="341" r:id="rId29"/>
    <p:sldId id="348" r:id="rId30"/>
    <p:sldId id="354" r:id="rId31"/>
    <p:sldId id="386" r:id="rId32"/>
    <p:sldId id="387" r:id="rId33"/>
    <p:sldId id="308" r:id="rId34"/>
    <p:sldId id="366" r:id="rId35"/>
    <p:sldId id="368" r:id="rId36"/>
    <p:sldId id="369" r:id="rId37"/>
    <p:sldId id="371" r:id="rId38"/>
    <p:sldId id="372" r:id="rId39"/>
    <p:sldId id="375" r:id="rId40"/>
    <p:sldId id="333" r:id="rId41"/>
    <p:sldId id="340" r:id="rId42"/>
    <p:sldId id="328" r:id="rId43"/>
    <p:sldId id="353" r:id="rId44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4320">
          <p15:clr>
            <a:srgbClr val="A4A3A4"/>
          </p15:clr>
        </p15:guide>
        <p15:guide id="2" pos="7680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74F8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4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473" autoAdjust="0"/>
    <p:restoredTop sz="87829" autoAdjust="0"/>
  </p:normalViewPr>
  <p:slideViewPr>
    <p:cSldViewPr snapToGrid="0" snapToObjects="1">
      <p:cViewPr>
        <p:scale>
          <a:sx n="50" d="100"/>
          <a:sy n="50" d="100"/>
        </p:scale>
        <p:origin x="-1112" y="-312"/>
      </p:cViewPr>
      <p:guideLst>
        <p:guide orient="horz" pos="4320"/>
        <p:guide pos="76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9" d="100"/>
          <a:sy n="99" d="100"/>
        </p:scale>
        <p:origin x="3064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handoutMaster" Target="handoutMasters/handoutMaster1.xml"/><Relationship Id="rId47" Type="http://schemas.openxmlformats.org/officeDocument/2006/relationships/printerSettings" Target="printerSettings/printerSettings1.bin"/><Relationship Id="rId48" Type="http://schemas.openxmlformats.org/officeDocument/2006/relationships/presProps" Target="presProps.xml"/><Relationship Id="rId49" Type="http://schemas.openxmlformats.org/officeDocument/2006/relationships/viewProps" Target="view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theme" Target="theme/theme1.xml"/><Relationship Id="rId5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3D84F7-7CC2-A741-9E76-9DA0B430A414}" type="datetimeFigureOut">
              <a:rPr lang="en-US" smtClean="0"/>
              <a:t>17-05-26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14266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4" name="Shape 134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7822508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1.      Design Sprint Goals</a:t>
            </a:r>
          </a:p>
          <a:p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2.      UX Themes for GSHM</a:t>
            </a:r>
          </a:p>
          <a:p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3.      Sprint User Testing Results</a:t>
            </a:r>
          </a:p>
          <a:p>
            <a:r>
              <a:rPr lang="de-DE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4.      Next </a:t>
            </a:r>
            <a:r>
              <a:rPr lang="de-DE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Steps</a:t>
            </a:r>
            <a:endParaRPr lang="en-US" baseline="0" dirty="0" smtClean="0"/>
          </a:p>
        </p:txBody>
      </p:sp>
    </p:spTree>
    <p:extLst>
      <p:ext uri="{BB962C8B-B14F-4D97-AF65-F5344CB8AC3E}">
        <p14:creationId xmlns:p14="http://schemas.microsoft.com/office/powerpoint/2010/main" val="3822156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 smtClean="0">
                <a:latin typeface="Calibri" charset="0"/>
                <a:ea typeface="Calibri" charset="0"/>
                <a:cs typeface="Calibri" charset="0"/>
              </a:rPr>
              <a:t>Paid members are provided with reports that outline the benefits claimed as well as key benefits for that customer</a:t>
            </a:r>
          </a:p>
        </p:txBody>
      </p:sp>
    </p:spTree>
    <p:extLst>
      <p:ext uri="{BB962C8B-B14F-4D97-AF65-F5344CB8AC3E}">
        <p14:creationId xmlns:p14="http://schemas.microsoft.com/office/powerpoint/2010/main" val="11226475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 smtClean="0">
                <a:latin typeface="Calibri" charset="0"/>
                <a:ea typeface="Calibri" charset="0"/>
                <a:cs typeface="Calibri" charset="0"/>
              </a:rPr>
              <a:t>Each of these messages can have a receptive items. If we know your purchases, we can give you the right one.</a:t>
            </a:r>
          </a:p>
          <a:p>
            <a:r>
              <a:rPr lang="en-US" b="0" dirty="0" smtClean="0">
                <a:latin typeface="Calibri" charset="0"/>
                <a:ea typeface="Calibri" charset="0"/>
                <a:cs typeface="Calibri" charset="0"/>
              </a:rPr>
              <a:t>All members</a:t>
            </a:r>
          </a:p>
        </p:txBody>
      </p:sp>
    </p:spTree>
    <p:extLst>
      <p:ext uri="{BB962C8B-B14F-4D97-AF65-F5344CB8AC3E}">
        <p14:creationId xmlns:p14="http://schemas.microsoft.com/office/powerpoint/2010/main" val="39838773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24582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58665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Describe flow</a:t>
            </a:r>
            <a:r>
              <a:rPr lang="en-US" baseline="0" dirty="0" smtClean="0"/>
              <a:t> better. Set up scenario.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62748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More text explaining, use a scenario. Google virus. Show path.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69648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More text explaining, use a scenario. Google virus. Show path.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69648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58665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Purchase</a:t>
            </a:r>
            <a:r>
              <a:rPr lang="en-US" baseline="0" dirty="0" smtClean="0"/>
              <a:t> story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63370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Purchase</a:t>
            </a:r>
            <a:r>
              <a:rPr lang="en-US" baseline="0" dirty="0" smtClean="0"/>
              <a:t> story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63370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586659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Purchase</a:t>
            </a:r>
            <a:r>
              <a:rPr lang="en-US" baseline="0" dirty="0" smtClean="0"/>
              <a:t> story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633709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586659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Purchase</a:t>
            </a:r>
            <a:r>
              <a:rPr lang="en-US" baseline="0" dirty="0" smtClean="0"/>
              <a:t> story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633709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Purchase</a:t>
            </a:r>
            <a:r>
              <a:rPr lang="en-US" baseline="0" dirty="0" smtClean="0"/>
              <a:t> story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633709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Break</a:t>
            </a:r>
            <a:r>
              <a:rPr lang="en-US" baseline="0" dirty="0" smtClean="0"/>
              <a:t> down service offer, give next steps</a:t>
            </a:r>
          </a:p>
          <a:p>
            <a:r>
              <a:rPr lang="en-US" baseline="0" dirty="0" smtClean="0"/>
              <a:t>Some services are free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633709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586659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Orange pill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066456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066456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066456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06645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633709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066456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863941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sz="4400" b="0" dirty="0" smtClean="0">
                <a:latin typeface="Calibri" charset="0"/>
                <a:ea typeface="Calibri" charset="0"/>
                <a:cs typeface="Calibri" charset="0"/>
              </a:rPr>
              <a:t>Do users notice the GS service during their purchase flow? Are users most likely to notice it on category page, PDP, or cart? Where do they prefer to see it?</a:t>
            </a:r>
          </a:p>
          <a:p>
            <a:pPr lvl="1"/>
            <a:endParaRPr lang="en-US" sz="4400" b="0" dirty="0" smtClean="0">
              <a:latin typeface="Calibri" charset="0"/>
              <a:ea typeface="Calibri" charset="0"/>
              <a:cs typeface="Calibri" charset="0"/>
            </a:endParaRPr>
          </a:p>
          <a:p>
            <a:pPr lvl="1"/>
            <a:r>
              <a:rPr lang="en-US" sz="4400" b="0" dirty="0" smtClean="0">
                <a:latin typeface="Calibri" charset="0"/>
                <a:ea typeface="Calibri" charset="0"/>
                <a:cs typeface="Calibri" charset="0"/>
              </a:rPr>
              <a:t>Methodology:</a:t>
            </a:r>
          </a:p>
          <a:p>
            <a:r>
              <a:rPr lang="en-US" b="0" dirty="0" smtClean="0">
                <a:latin typeface="Calibri" charset="0"/>
                <a:ea typeface="Calibri" charset="0"/>
                <a:cs typeface="Calibri" charset="0"/>
              </a:rPr>
              <a:t>We invited 5 participants (2 externals, 3 internals) to Best Buy office on May 12</a:t>
            </a:r>
            <a:r>
              <a:rPr lang="en-US" b="0" baseline="30000" dirty="0" smtClean="0">
                <a:latin typeface="Calibri" charset="0"/>
                <a:ea typeface="Calibri" charset="0"/>
                <a:cs typeface="Calibri" charset="0"/>
              </a:rPr>
              <a:t>th</a:t>
            </a:r>
            <a:r>
              <a:rPr lang="en-US" b="0" dirty="0" smtClean="0">
                <a:latin typeface="Calibri" charset="0"/>
                <a:ea typeface="Calibri" charset="0"/>
                <a:cs typeface="Calibri" charset="0"/>
              </a:rPr>
              <a:t>, for 60 minute, 1-on-1, in-person sessions.</a:t>
            </a:r>
          </a:p>
          <a:p>
            <a:r>
              <a:rPr lang="en-US" b="0" dirty="0" smtClean="0">
                <a:latin typeface="Calibri" charset="0"/>
                <a:ea typeface="Calibri" charset="0"/>
                <a:cs typeface="Calibri" charset="0"/>
              </a:rPr>
              <a:t>Method: semi-structured interview scenario based testing.</a:t>
            </a:r>
          </a:p>
          <a:p>
            <a:r>
              <a:rPr lang="en-US" b="0" dirty="0" smtClean="0">
                <a:latin typeface="Calibri" charset="0"/>
                <a:ea typeface="Calibri" charset="0"/>
                <a:cs typeface="Calibri" charset="0"/>
              </a:rPr>
              <a:t>Stimulus: online prototype</a:t>
            </a:r>
          </a:p>
          <a:p>
            <a:r>
              <a:rPr lang="en-US" b="0" dirty="0" smtClean="0">
                <a:latin typeface="Calibri" charset="0"/>
                <a:ea typeface="Calibri" charset="0"/>
                <a:cs typeface="Calibri" charset="0"/>
              </a:rPr>
              <a:t>Scenarios: buying a laptop, looking for help setting up a laptop</a:t>
            </a:r>
          </a:p>
          <a:p>
            <a:r>
              <a:rPr lang="en-US" sz="4400" b="0" dirty="0" smtClean="0">
                <a:latin typeface="Calibri" charset="0"/>
                <a:ea typeface="Calibri" charset="0"/>
                <a:cs typeface="Calibri" charset="0"/>
              </a:rPr>
              <a:t>Limitations: we only tested scenarios around laptop buying setting-up. For other scenarios or products results may have been different. Due to last minute cancellations from external participants, we interviewed 3 internal participants</a:t>
            </a:r>
          </a:p>
          <a:p>
            <a:pPr lvl="1"/>
            <a:endParaRPr lang="en-US" sz="4400" b="0" dirty="0" smtClean="0"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633709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 smtClean="0">
                <a:latin typeface="Calibri" charset="0"/>
                <a:ea typeface="Calibri" charset="0"/>
                <a:cs typeface="Calibri" charset="0"/>
              </a:rPr>
              <a:t>When buying a laptop </a:t>
            </a:r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users looked for price, features and specs </a:t>
            </a:r>
            <a:r>
              <a:rPr lang="en-US" b="0" dirty="0" smtClean="0">
                <a:latin typeface="Calibri" charset="0"/>
                <a:ea typeface="Calibri" charset="0"/>
                <a:cs typeface="Calibri" charset="0"/>
              </a:rPr>
              <a:t>(some had trouble finding the specs), and </a:t>
            </a:r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shipping/store</a:t>
            </a:r>
            <a:r>
              <a:rPr lang="en-US" b="0" dirty="0" smtClean="0">
                <a:latin typeface="Calibri" charset="0"/>
                <a:ea typeface="Calibri" charset="0"/>
                <a:cs typeface="Calibri" charset="0"/>
              </a:rPr>
              <a:t> information.</a:t>
            </a:r>
          </a:p>
          <a:p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Users did not notice GS during their purchase flow </a:t>
            </a:r>
            <a:r>
              <a:rPr lang="en-US" b="0" dirty="0" smtClean="0">
                <a:latin typeface="Calibri" charset="0"/>
                <a:ea typeface="Calibri" charset="0"/>
                <a:cs typeface="Calibri" charset="0"/>
              </a:rPr>
              <a:t>for the scenario tested (even though some of them were familiar with the GS program). One user noticed it in cart. </a:t>
            </a:r>
          </a:p>
          <a:p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Set-up help when buying a laptop did not provide enough value for them, </a:t>
            </a:r>
            <a:r>
              <a:rPr lang="en-US" b="0" dirty="0" smtClean="0">
                <a:latin typeface="Calibri" charset="0"/>
                <a:ea typeface="Calibri" charset="0"/>
                <a:cs typeface="Calibri" charset="0"/>
              </a:rPr>
              <a:t>as most set up their computer by themselves. </a:t>
            </a:r>
          </a:p>
          <a:p>
            <a:pPr marL="228600" lvl="1">
              <a:spcBef>
                <a:spcPts val="1000"/>
              </a:spcBef>
            </a:pPr>
            <a:r>
              <a:rPr lang="en-US" sz="4800" b="1" dirty="0" smtClean="0">
                <a:latin typeface="Calibri" charset="0"/>
                <a:ea typeface="Calibri" charset="0"/>
                <a:cs typeface="Calibri" charset="0"/>
              </a:rPr>
              <a:t>Set up is a vague term</a:t>
            </a:r>
            <a:r>
              <a:rPr lang="en-US" sz="4800" dirty="0" smtClean="0">
                <a:latin typeface="Calibri" charset="0"/>
                <a:ea typeface="Calibri" charset="0"/>
                <a:cs typeface="Calibri" charset="0"/>
              </a:rPr>
              <a:t>, different users understand it differently, but they typically think of the basic set-up, and do not think of all the services included in GS set-up. </a:t>
            </a:r>
          </a:p>
          <a:p>
            <a:pPr marL="228600" lvl="1">
              <a:spcBef>
                <a:spcPts val="1000"/>
              </a:spcBef>
            </a:pPr>
            <a:r>
              <a:rPr lang="en-US" sz="4800" dirty="0" smtClean="0">
                <a:latin typeface="Calibri" charset="0"/>
                <a:ea typeface="Calibri" charset="0"/>
                <a:cs typeface="Calibri" charset="0"/>
              </a:rPr>
              <a:t>It is more likely for users to look for help </a:t>
            </a:r>
            <a:r>
              <a:rPr lang="en-US" sz="4800" b="1" dirty="0" smtClean="0">
                <a:latin typeface="Calibri" charset="0"/>
                <a:ea typeface="Calibri" charset="0"/>
                <a:cs typeface="Calibri" charset="0"/>
              </a:rPr>
              <a:t>when they have a problem</a:t>
            </a:r>
            <a:r>
              <a:rPr lang="en-US" sz="4800" dirty="0" smtClean="0">
                <a:latin typeface="Calibri" charset="0"/>
                <a:ea typeface="Calibri" charset="0"/>
                <a:cs typeface="Calibri" charset="0"/>
              </a:rPr>
              <a:t> with the computer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088732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 smtClean="0">
                <a:latin typeface="Calibri" charset="0"/>
                <a:ea typeface="Calibri" charset="0"/>
                <a:cs typeface="Calibri" charset="0"/>
              </a:rPr>
              <a:t>When buying a laptop </a:t>
            </a:r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users looked for price, features and specs </a:t>
            </a:r>
            <a:r>
              <a:rPr lang="en-US" b="0" dirty="0" smtClean="0">
                <a:latin typeface="Calibri" charset="0"/>
                <a:ea typeface="Calibri" charset="0"/>
                <a:cs typeface="Calibri" charset="0"/>
              </a:rPr>
              <a:t>(some had trouble finding the specs), and </a:t>
            </a:r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shipping/store</a:t>
            </a:r>
            <a:r>
              <a:rPr lang="en-US" b="0" dirty="0" smtClean="0">
                <a:latin typeface="Calibri" charset="0"/>
                <a:ea typeface="Calibri" charset="0"/>
                <a:cs typeface="Calibri" charset="0"/>
              </a:rPr>
              <a:t> information.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302506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sz="4400" dirty="0" smtClean="0">
                <a:latin typeface="Calibri" charset="0"/>
                <a:ea typeface="Calibri" charset="0"/>
                <a:cs typeface="Calibri" charset="0"/>
              </a:rPr>
              <a:t>What is actually included, when they can become members, is GSMH tied to specific products or purchases?</a:t>
            </a:r>
          </a:p>
          <a:p>
            <a:pPr lvl="1"/>
            <a:r>
              <a:rPr lang="en-US" sz="4400" dirty="0" smtClean="0">
                <a:latin typeface="Calibri" charset="0"/>
                <a:ea typeface="Calibri" charset="0"/>
                <a:cs typeface="Calibri" charset="0"/>
              </a:rPr>
              <a:t>Users did not know what services to expect for other devices they own, furniture installation.</a:t>
            </a:r>
          </a:p>
          <a:p>
            <a:pPr marL="0" indent="0">
              <a:buNone/>
            </a:pPr>
            <a:r>
              <a:rPr lang="en-US" b="0" i="1" dirty="0" smtClean="0">
                <a:latin typeface="Calibri" charset="0"/>
                <a:ea typeface="Calibri" charset="0"/>
                <a:cs typeface="Calibri" charset="0"/>
              </a:rPr>
              <a:t>“ Tell me it’s Included, regardless of purchase time or source”</a:t>
            </a:r>
            <a:endParaRPr lang="en-US" b="0" i="1" dirty="0"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782995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863941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 smtClean="0">
                <a:latin typeface="Calibri" charset="0"/>
                <a:ea typeface="Calibri" charset="0"/>
                <a:cs typeface="Calibri" charset="0"/>
              </a:rPr>
              <a:t>Other </a:t>
            </a:r>
            <a:r>
              <a:rPr lang="en-US" b="0" dirty="0" err="1" smtClean="0">
                <a:latin typeface="Calibri" charset="0"/>
                <a:ea typeface="Calibri" charset="0"/>
                <a:cs typeface="Calibri" charset="0"/>
              </a:rPr>
              <a:t>questoins</a:t>
            </a:r>
            <a:endParaRPr lang="en-US" b="0" dirty="0" smtClean="0">
              <a:latin typeface="Calibri" charset="0"/>
              <a:ea typeface="Calibri" charset="0"/>
              <a:cs typeface="Calibri" charset="0"/>
            </a:endParaRPr>
          </a:p>
          <a:p>
            <a:r>
              <a:rPr lang="en-US" b="0" dirty="0" smtClean="0">
                <a:latin typeface="Calibri" charset="0"/>
                <a:ea typeface="Calibri" charset="0"/>
                <a:cs typeface="Calibri" charset="0"/>
              </a:rPr>
              <a:t>Is there a way to simply test chat?</a:t>
            </a:r>
          </a:p>
          <a:p>
            <a:r>
              <a:rPr lang="en-US" b="0" dirty="0" smtClean="0">
                <a:latin typeface="Calibri" charset="0"/>
                <a:ea typeface="Calibri" charset="0"/>
                <a:cs typeface="Calibri" charset="0"/>
              </a:rPr>
              <a:t>Test interest in savings as expression of time</a:t>
            </a:r>
          </a:p>
          <a:p>
            <a:r>
              <a:rPr lang="en-US" b="0" dirty="0" smtClean="0">
                <a:latin typeface="Calibri" charset="0"/>
                <a:ea typeface="Calibri" charset="0"/>
                <a:cs typeface="Calibri" charset="0"/>
              </a:rPr>
              <a:t>Test interest in device auto-setup reaction</a:t>
            </a:r>
          </a:p>
          <a:p>
            <a:r>
              <a:rPr lang="en-US" b="0" dirty="0" smtClean="0">
                <a:latin typeface="Calibri" charset="0"/>
                <a:ea typeface="Calibri" charset="0"/>
                <a:cs typeface="Calibri" charset="0"/>
              </a:rPr>
              <a:t>Test re-engagement </a:t>
            </a:r>
          </a:p>
          <a:p>
            <a:endParaRPr lang="en-US" b="0" dirty="0" smtClean="0">
              <a:latin typeface="Calibri" charset="0"/>
              <a:ea typeface="Calibri" charset="0"/>
              <a:cs typeface="Calibri" charset="0"/>
            </a:endParaRPr>
          </a:p>
          <a:p>
            <a:r>
              <a:rPr lang="en-US" b="0" dirty="0" smtClean="0">
                <a:latin typeface="Calibri" charset="0"/>
                <a:ea typeface="Calibri" charset="0"/>
                <a:cs typeface="Calibri" charset="0"/>
              </a:rPr>
              <a:t>Iteration 2: Re-use prototype and perform a quick follow up test </a:t>
            </a:r>
          </a:p>
        </p:txBody>
      </p:sp>
    </p:spTree>
    <p:extLst>
      <p:ext uri="{BB962C8B-B14F-4D97-AF65-F5344CB8AC3E}">
        <p14:creationId xmlns:p14="http://schemas.microsoft.com/office/powerpoint/2010/main" val="311633709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633709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86394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Themes are mapped to examples and the user journey</a:t>
            </a:r>
          </a:p>
        </p:txBody>
      </p:sp>
    </p:spTree>
    <p:extLst>
      <p:ext uri="{BB962C8B-B14F-4D97-AF65-F5344CB8AC3E}">
        <p14:creationId xmlns:p14="http://schemas.microsoft.com/office/powerpoint/2010/main" val="3822156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58665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49681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18507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78747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58665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jp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jp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jp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jp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jp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jp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jp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jpg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jp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Presentation Title">
    <p:bg>
      <p:bgPr>
        <a:gradFill flip="none" rotWithShape="1">
          <a:gsLst>
            <a:gs pos="0">
              <a:schemeClr val="accent1">
                <a:hueOff val="47394"/>
                <a:satOff val="-25753"/>
                <a:lumOff val="-7544"/>
              </a:schemeClr>
            </a:gs>
            <a:gs pos="100000">
              <a:schemeClr val="accent1">
                <a:hueOff val="273562"/>
                <a:satOff val="2937"/>
                <a:lumOff val="-22233"/>
              </a:schemeClr>
            </a:gs>
          </a:gsLst>
          <a:lin ang="276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>
            <a:spLocks noGrp="1"/>
          </p:cNvSpPr>
          <p:nvPr>
            <p:ph type="title" hasCustomPrompt="1"/>
          </p:nvPr>
        </p:nvSpPr>
        <p:spPr>
          <a:xfrm>
            <a:off x="1004833" y="4533900"/>
            <a:ext cx="20828000" cy="4648200"/>
          </a:xfrm>
          <a:prstGeom prst="rect">
            <a:avLst/>
          </a:prstGeom>
        </p:spPr>
        <p:txBody>
          <a:bodyPr/>
          <a:lstStyle>
            <a:lvl1pPr algn="l">
              <a:lnSpc>
                <a:spcPct val="80000"/>
              </a:lnSpc>
              <a:defRPr sz="17600" b="0" i="0" spc="-72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 dirty="0" smtClean="0"/>
              <a:t>Presentation</a:t>
            </a:r>
            <a:br>
              <a:rPr lang="en-US" dirty="0" smtClean="0"/>
            </a:br>
            <a:r>
              <a:rPr lang="en-US" dirty="0" smtClean="0"/>
              <a:t>Title Text</a:t>
            </a:r>
            <a:endParaRPr dirty="0"/>
          </a:p>
        </p:txBody>
      </p:sp>
      <p:sp>
        <p:nvSpPr>
          <p:cNvPr id="15" name="Shape 15"/>
          <p:cNvSpPr>
            <a:spLocks noGrp="1"/>
          </p:cNvSpPr>
          <p:nvPr>
            <p:ph type="body" sz="quarter" idx="1" hasCustomPrompt="1"/>
          </p:nvPr>
        </p:nvSpPr>
        <p:spPr>
          <a:xfrm>
            <a:off x="1004833" y="9102476"/>
            <a:ext cx="20828000" cy="15875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4800" b="0" i="0" spc="-50" baseline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  <a:sym typeface="Calibri"/>
              </a:defRPr>
            </a:lvl1pPr>
            <a:lvl2pPr marL="0" indent="228600">
              <a:spcBef>
                <a:spcPts val="0"/>
              </a:spcBef>
              <a:buSzTx/>
              <a:buNone/>
              <a:defRPr sz="5000" spc="-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indent="457200">
              <a:spcBef>
                <a:spcPts val="0"/>
              </a:spcBef>
              <a:buSzTx/>
              <a:buNone/>
              <a:defRPr sz="5000" spc="-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indent="685800">
              <a:spcBef>
                <a:spcPts val="0"/>
              </a:spcBef>
              <a:buSzTx/>
              <a:buNone/>
              <a:defRPr sz="5000" spc="-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indent="914400">
              <a:spcBef>
                <a:spcPts val="0"/>
              </a:spcBef>
              <a:buSzTx/>
              <a:buNone/>
              <a:defRPr sz="5000" spc="-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rPr lang="en-US" dirty="0" smtClean="0"/>
              <a:t>Presentation Subtitle Text</a:t>
            </a:r>
            <a:endParaRPr dirty="0"/>
          </a:p>
        </p:txBody>
      </p:sp>
      <p:pic>
        <p:nvPicPr>
          <p:cNvPr id="18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164800" y="13182599"/>
            <a:ext cx="593058" cy="406401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Shape 4"/>
          <p:cNvSpPr>
            <a:spLocks noGrp="1"/>
          </p:cNvSpPr>
          <p:nvPr>
            <p:ph type="sldNum" sz="quarter" idx="2"/>
          </p:nvPr>
        </p:nvSpPr>
        <p:spPr>
          <a:xfrm>
            <a:off x="1004833" y="13182600"/>
            <a:ext cx="371774" cy="4064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0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Title Graphic Ey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27"/>
          <p:cNvSpPr>
            <a:spLocks noGrp="1"/>
          </p:cNvSpPr>
          <p:nvPr>
            <p:ph type="sldNum" sz="quarter" idx="2"/>
          </p:nvPr>
        </p:nvSpPr>
        <p:spPr>
          <a:xfrm>
            <a:off x="1004400" y="13183826"/>
            <a:ext cx="371774" cy="4064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 dirty="0"/>
          </a:p>
        </p:txBody>
      </p:sp>
      <p:sp>
        <p:nvSpPr>
          <p:cNvPr id="6" name="Shape 146"/>
          <p:cNvSpPr>
            <a:spLocks noGrp="1"/>
          </p:cNvSpPr>
          <p:nvPr>
            <p:ph type="title" hasCustomPrompt="1"/>
          </p:nvPr>
        </p:nvSpPr>
        <p:spPr>
          <a:xfrm>
            <a:off x="3051472" y="6194905"/>
            <a:ext cx="18281055" cy="1329943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defTabSz="800735">
              <a:lnSpc>
                <a:spcPct val="80000"/>
              </a:lnSpc>
              <a:defRPr sz="10700" spc="-213" baseline="0">
                <a:solidFill>
                  <a:schemeClr val="tx2">
                    <a:lumMod val="50000"/>
                  </a:schemeClr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lnSpc>
                <a:spcPct val="80000"/>
              </a:lnSpc>
            </a:pPr>
            <a:r>
              <a:rPr kumimoji="0" lang="en-US" sz="9600" b="1" i="0" u="none" strike="noStrike" cap="none" spc="-400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uFillTx/>
                <a:latin typeface="Trebuchet MS"/>
                <a:ea typeface="Trebuchet MS"/>
                <a:cs typeface="Trebuchet MS"/>
                <a:sym typeface="Helvetica Light"/>
              </a:rPr>
              <a:t>STATEMENT TITLE</a:t>
            </a:r>
            <a:endParaRPr kumimoji="0" lang="en-US" sz="9600" b="1" i="0" u="none" strike="noStrike" cap="none" spc="-400" normalizeH="0" baseline="0" dirty="0">
              <a:ln>
                <a:noFill/>
              </a:ln>
              <a:solidFill>
                <a:srgbClr val="333333"/>
              </a:solidFill>
              <a:effectLst/>
              <a:uFillTx/>
              <a:latin typeface="Trebuchet MS"/>
              <a:ea typeface="Trebuchet MS"/>
              <a:cs typeface="Trebuchet MS"/>
              <a:sym typeface="Helvetica Ligh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Title Graphic Box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27"/>
          <p:cNvSpPr>
            <a:spLocks noGrp="1"/>
          </p:cNvSpPr>
          <p:nvPr>
            <p:ph type="sldNum" sz="quarter" idx="2"/>
          </p:nvPr>
        </p:nvSpPr>
        <p:spPr>
          <a:xfrm>
            <a:off x="1004399" y="13183826"/>
            <a:ext cx="371774" cy="4064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 dirty="0"/>
          </a:p>
        </p:txBody>
      </p:sp>
      <p:sp>
        <p:nvSpPr>
          <p:cNvPr id="6" name="Shape 146"/>
          <p:cNvSpPr>
            <a:spLocks noGrp="1"/>
          </p:cNvSpPr>
          <p:nvPr>
            <p:ph type="title" hasCustomPrompt="1"/>
          </p:nvPr>
        </p:nvSpPr>
        <p:spPr>
          <a:xfrm>
            <a:off x="3051472" y="6194905"/>
            <a:ext cx="18281055" cy="1329943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defTabSz="800735">
              <a:lnSpc>
                <a:spcPct val="80000"/>
              </a:lnSpc>
              <a:defRPr sz="10700" spc="-213" baseline="0">
                <a:solidFill>
                  <a:schemeClr val="tx2">
                    <a:lumMod val="50000"/>
                  </a:schemeClr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lnSpc>
                <a:spcPct val="80000"/>
              </a:lnSpc>
            </a:pPr>
            <a:r>
              <a:rPr kumimoji="0" lang="en-US" sz="9600" b="1" i="0" u="none" strike="noStrike" cap="none" spc="-400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uFillTx/>
                <a:latin typeface="Trebuchet MS"/>
                <a:ea typeface="Trebuchet MS"/>
                <a:cs typeface="Trebuchet MS"/>
                <a:sym typeface="Helvetica Light"/>
              </a:rPr>
              <a:t>STATEMENT TITLE</a:t>
            </a:r>
            <a:endParaRPr kumimoji="0" lang="en-US" sz="9600" b="1" i="0" u="none" strike="noStrike" cap="none" spc="-400" normalizeH="0" baseline="0" dirty="0">
              <a:ln>
                <a:noFill/>
              </a:ln>
              <a:solidFill>
                <a:srgbClr val="333333"/>
              </a:solidFill>
              <a:effectLst/>
              <a:uFillTx/>
              <a:latin typeface="Trebuchet MS"/>
              <a:ea typeface="Trebuchet MS"/>
              <a:cs typeface="Trebuchet MS"/>
              <a:sym typeface="Helvetica Ligh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Title Graphic Star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27"/>
          <p:cNvSpPr>
            <a:spLocks noGrp="1"/>
          </p:cNvSpPr>
          <p:nvPr>
            <p:ph type="sldNum" sz="quarter" idx="2"/>
          </p:nvPr>
        </p:nvSpPr>
        <p:spPr>
          <a:xfrm>
            <a:off x="1004400" y="13183826"/>
            <a:ext cx="371774" cy="4064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 dirty="0"/>
          </a:p>
        </p:txBody>
      </p:sp>
      <p:sp>
        <p:nvSpPr>
          <p:cNvPr id="6" name="Shape 146"/>
          <p:cNvSpPr>
            <a:spLocks noGrp="1"/>
          </p:cNvSpPr>
          <p:nvPr>
            <p:ph type="title" hasCustomPrompt="1"/>
          </p:nvPr>
        </p:nvSpPr>
        <p:spPr>
          <a:xfrm>
            <a:off x="3051472" y="6194905"/>
            <a:ext cx="18281055" cy="1329943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defTabSz="800735">
              <a:lnSpc>
                <a:spcPct val="80000"/>
              </a:lnSpc>
              <a:defRPr sz="10700" spc="-213" baseline="0">
                <a:solidFill>
                  <a:schemeClr val="tx2">
                    <a:lumMod val="50000"/>
                  </a:schemeClr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lnSpc>
                <a:spcPct val="80000"/>
              </a:lnSpc>
            </a:pPr>
            <a:r>
              <a:rPr kumimoji="0" lang="en-US" sz="9600" b="1" i="0" u="none" strike="noStrike" cap="none" spc="-400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uFillTx/>
                <a:latin typeface="Trebuchet MS"/>
                <a:ea typeface="Trebuchet MS"/>
                <a:cs typeface="Trebuchet MS"/>
                <a:sym typeface="Helvetica Light"/>
              </a:rPr>
              <a:t>STATEMENT TITLE</a:t>
            </a:r>
            <a:endParaRPr kumimoji="0" lang="en-US" sz="9600" b="1" i="0" u="none" strike="noStrike" cap="none" spc="-400" normalizeH="0" baseline="0" dirty="0">
              <a:ln>
                <a:noFill/>
              </a:ln>
              <a:solidFill>
                <a:srgbClr val="333333"/>
              </a:solidFill>
              <a:effectLst/>
              <a:uFillTx/>
              <a:latin typeface="Trebuchet MS"/>
              <a:ea typeface="Trebuchet MS"/>
              <a:cs typeface="Trebuchet MS"/>
              <a:sym typeface="Helvetica Ligh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Title Graphic Arrow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27"/>
          <p:cNvSpPr>
            <a:spLocks noGrp="1"/>
          </p:cNvSpPr>
          <p:nvPr>
            <p:ph type="sldNum" sz="quarter" idx="2"/>
          </p:nvPr>
        </p:nvSpPr>
        <p:spPr>
          <a:xfrm>
            <a:off x="1004400" y="13183826"/>
            <a:ext cx="371774" cy="4064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 dirty="0"/>
          </a:p>
        </p:txBody>
      </p:sp>
      <p:sp>
        <p:nvSpPr>
          <p:cNvPr id="6" name="Shape 146"/>
          <p:cNvSpPr>
            <a:spLocks noGrp="1"/>
          </p:cNvSpPr>
          <p:nvPr>
            <p:ph type="title" hasCustomPrompt="1"/>
          </p:nvPr>
        </p:nvSpPr>
        <p:spPr>
          <a:xfrm>
            <a:off x="3051472" y="6194905"/>
            <a:ext cx="18281055" cy="1329943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defTabSz="800735">
              <a:lnSpc>
                <a:spcPct val="80000"/>
              </a:lnSpc>
              <a:defRPr sz="10700" spc="-213" baseline="0">
                <a:solidFill>
                  <a:schemeClr val="tx2">
                    <a:lumMod val="50000"/>
                  </a:schemeClr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lnSpc>
                <a:spcPct val="80000"/>
              </a:lnSpc>
            </a:pPr>
            <a:r>
              <a:rPr kumimoji="0" lang="en-US" sz="9600" b="1" i="0" u="none" strike="noStrike" cap="none" spc="-400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uFillTx/>
                <a:latin typeface="Trebuchet MS"/>
                <a:ea typeface="Trebuchet MS"/>
                <a:cs typeface="Trebuchet MS"/>
                <a:sym typeface="Helvetica Light"/>
              </a:rPr>
              <a:t>STATEMENT TITLE</a:t>
            </a:r>
            <a:endParaRPr kumimoji="0" lang="en-US" sz="9600" b="1" i="0" u="none" strike="noStrike" cap="none" spc="-400" normalizeH="0" baseline="0" dirty="0">
              <a:ln>
                <a:noFill/>
              </a:ln>
              <a:solidFill>
                <a:srgbClr val="333333"/>
              </a:solidFill>
              <a:effectLst/>
              <a:uFillTx/>
              <a:latin typeface="Trebuchet MS"/>
              <a:ea typeface="Trebuchet MS"/>
              <a:cs typeface="Trebuchet MS"/>
              <a:sym typeface="Helvetica Ligh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Title Graphic Gem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27"/>
          <p:cNvSpPr>
            <a:spLocks noGrp="1"/>
          </p:cNvSpPr>
          <p:nvPr>
            <p:ph type="sldNum" sz="quarter" idx="2"/>
          </p:nvPr>
        </p:nvSpPr>
        <p:spPr>
          <a:xfrm>
            <a:off x="1009039" y="13183826"/>
            <a:ext cx="371774" cy="4064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 dirty="0"/>
          </a:p>
        </p:txBody>
      </p:sp>
      <p:sp>
        <p:nvSpPr>
          <p:cNvPr id="6" name="Shape 146"/>
          <p:cNvSpPr>
            <a:spLocks noGrp="1"/>
          </p:cNvSpPr>
          <p:nvPr>
            <p:ph type="title" hasCustomPrompt="1"/>
          </p:nvPr>
        </p:nvSpPr>
        <p:spPr>
          <a:xfrm>
            <a:off x="3051472" y="6194905"/>
            <a:ext cx="18281055" cy="1329943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defTabSz="800735">
              <a:lnSpc>
                <a:spcPct val="80000"/>
              </a:lnSpc>
              <a:defRPr sz="10700" b="0" spc="-213" baseline="0">
                <a:solidFill>
                  <a:schemeClr val="tx2">
                    <a:lumMod val="50000"/>
                  </a:schemeClr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lnSpc>
                <a:spcPct val="80000"/>
              </a:lnSpc>
            </a:pPr>
            <a:r>
              <a:rPr kumimoji="0" lang="en-US" sz="9600" b="1" i="0" u="none" strike="noStrike" cap="none" spc="-400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uFillTx/>
                <a:latin typeface="Trebuchet MS"/>
                <a:ea typeface="Trebuchet MS"/>
                <a:cs typeface="Trebuchet MS"/>
                <a:sym typeface="Helvetica Light"/>
              </a:rPr>
              <a:t>STATEMENT TITLE</a:t>
            </a:r>
            <a:endParaRPr kumimoji="0" lang="en-US" sz="9600" b="1" i="0" u="none" strike="noStrike" cap="none" spc="-400" normalizeH="0" baseline="0" dirty="0">
              <a:ln>
                <a:noFill/>
              </a:ln>
              <a:solidFill>
                <a:srgbClr val="333333"/>
              </a:solidFill>
              <a:effectLst/>
              <a:uFillTx/>
              <a:latin typeface="Trebuchet MS"/>
              <a:ea typeface="Trebuchet MS"/>
              <a:cs typeface="Trebuchet MS"/>
              <a:sym typeface="Helvetica Ligh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Title Graphic Anchor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27"/>
          <p:cNvSpPr>
            <a:spLocks noGrp="1"/>
          </p:cNvSpPr>
          <p:nvPr>
            <p:ph type="sldNum" sz="quarter" idx="2"/>
          </p:nvPr>
        </p:nvSpPr>
        <p:spPr>
          <a:xfrm>
            <a:off x="1004398" y="13183826"/>
            <a:ext cx="371774" cy="4064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 dirty="0"/>
          </a:p>
        </p:txBody>
      </p:sp>
      <p:sp>
        <p:nvSpPr>
          <p:cNvPr id="6" name="Shape 146"/>
          <p:cNvSpPr>
            <a:spLocks noGrp="1"/>
          </p:cNvSpPr>
          <p:nvPr>
            <p:ph type="title" hasCustomPrompt="1"/>
          </p:nvPr>
        </p:nvSpPr>
        <p:spPr>
          <a:xfrm>
            <a:off x="3051472" y="6194905"/>
            <a:ext cx="18281055" cy="1329943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defTabSz="800735">
              <a:lnSpc>
                <a:spcPct val="80000"/>
              </a:lnSpc>
              <a:defRPr sz="10700" spc="-213" baseline="0">
                <a:solidFill>
                  <a:schemeClr val="tx2">
                    <a:lumMod val="50000"/>
                  </a:schemeClr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lnSpc>
                <a:spcPct val="80000"/>
              </a:lnSpc>
            </a:pPr>
            <a:r>
              <a:rPr kumimoji="0" lang="en-US" sz="9600" b="1" i="0" u="none" strike="noStrike" cap="none" spc="-400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uFillTx/>
                <a:latin typeface="Trebuchet MS"/>
                <a:ea typeface="Trebuchet MS"/>
                <a:cs typeface="Trebuchet MS"/>
                <a:sym typeface="Helvetica Light"/>
              </a:rPr>
              <a:t>STATEMENT TITLE</a:t>
            </a:r>
            <a:endParaRPr kumimoji="0" lang="en-US" sz="9600" b="1" i="0" u="none" strike="noStrike" cap="none" spc="-400" normalizeH="0" baseline="0" dirty="0">
              <a:ln>
                <a:noFill/>
              </a:ln>
              <a:solidFill>
                <a:srgbClr val="333333"/>
              </a:solidFill>
              <a:effectLst/>
              <a:uFillTx/>
              <a:latin typeface="Trebuchet MS"/>
              <a:ea typeface="Trebuchet MS"/>
              <a:cs typeface="Trebuchet MS"/>
              <a:sym typeface="Helvetica Ligh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Title Graphic Diamond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27"/>
          <p:cNvSpPr>
            <a:spLocks noGrp="1"/>
          </p:cNvSpPr>
          <p:nvPr>
            <p:ph type="sldNum" sz="quarter" idx="2"/>
          </p:nvPr>
        </p:nvSpPr>
        <p:spPr>
          <a:xfrm>
            <a:off x="1004398" y="13183826"/>
            <a:ext cx="371774" cy="4064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 dirty="0"/>
          </a:p>
        </p:txBody>
      </p:sp>
      <p:sp>
        <p:nvSpPr>
          <p:cNvPr id="6" name="Shape 146"/>
          <p:cNvSpPr>
            <a:spLocks noGrp="1"/>
          </p:cNvSpPr>
          <p:nvPr>
            <p:ph type="title" hasCustomPrompt="1"/>
          </p:nvPr>
        </p:nvSpPr>
        <p:spPr>
          <a:xfrm>
            <a:off x="3051472" y="6194905"/>
            <a:ext cx="18281055" cy="1329943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defTabSz="800735">
              <a:lnSpc>
                <a:spcPct val="80000"/>
              </a:lnSpc>
              <a:defRPr sz="10700" spc="-213" baseline="0">
                <a:solidFill>
                  <a:schemeClr val="tx2">
                    <a:lumMod val="50000"/>
                  </a:schemeClr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lnSpc>
                <a:spcPct val="80000"/>
              </a:lnSpc>
            </a:pPr>
            <a:r>
              <a:rPr kumimoji="0" lang="en-US" sz="9600" b="1" i="0" u="none" strike="noStrike" cap="none" spc="-400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uFillTx/>
                <a:latin typeface="Trebuchet MS"/>
                <a:ea typeface="Trebuchet MS"/>
                <a:cs typeface="Trebuchet MS"/>
                <a:sym typeface="Helvetica Light"/>
              </a:rPr>
              <a:t>STATEMENT TITLE</a:t>
            </a:r>
            <a:endParaRPr kumimoji="0" lang="en-US" sz="9600" b="1" i="0" u="none" strike="noStrike" cap="none" spc="-400" normalizeH="0" baseline="0" dirty="0">
              <a:ln>
                <a:noFill/>
              </a:ln>
              <a:solidFill>
                <a:srgbClr val="333333"/>
              </a:solidFill>
              <a:effectLst/>
              <a:uFillTx/>
              <a:latin typeface="Trebuchet MS"/>
              <a:ea typeface="Trebuchet MS"/>
              <a:cs typeface="Trebuchet MS"/>
              <a:sym typeface="Helvetica Ligh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Title Graphic Chevron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27"/>
          <p:cNvSpPr>
            <a:spLocks noGrp="1"/>
          </p:cNvSpPr>
          <p:nvPr>
            <p:ph type="sldNum" sz="quarter" idx="2"/>
          </p:nvPr>
        </p:nvSpPr>
        <p:spPr>
          <a:xfrm>
            <a:off x="1004400" y="13183826"/>
            <a:ext cx="371774" cy="4064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 dirty="0"/>
          </a:p>
        </p:txBody>
      </p:sp>
      <p:sp>
        <p:nvSpPr>
          <p:cNvPr id="6" name="Shape 146"/>
          <p:cNvSpPr>
            <a:spLocks noGrp="1"/>
          </p:cNvSpPr>
          <p:nvPr>
            <p:ph type="title" hasCustomPrompt="1"/>
          </p:nvPr>
        </p:nvSpPr>
        <p:spPr>
          <a:xfrm>
            <a:off x="3051472" y="6194905"/>
            <a:ext cx="18281055" cy="1329943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defTabSz="800735">
              <a:lnSpc>
                <a:spcPct val="80000"/>
              </a:lnSpc>
              <a:defRPr sz="10700" spc="-213" baseline="0">
                <a:solidFill>
                  <a:schemeClr val="tx2">
                    <a:lumMod val="50000"/>
                  </a:schemeClr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lnSpc>
                <a:spcPct val="80000"/>
              </a:lnSpc>
            </a:pPr>
            <a:r>
              <a:rPr kumimoji="0" lang="en-US" sz="9600" b="1" i="0" u="none" strike="noStrike" cap="none" spc="-400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uFillTx/>
                <a:latin typeface="Trebuchet MS"/>
                <a:ea typeface="Trebuchet MS"/>
                <a:cs typeface="Trebuchet MS"/>
                <a:sym typeface="Helvetica Light"/>
              </a:rPr>
              <a:t>STATEMENT TITLE</a:t>
            </a:r>
            <a:endParaRPr kumimoji="0" lang="en-US" sz="9600" b="1" i="0" u="none" strike="noStrike" cap="none" spc="-400" normalizeH="0" baseline="0" dirty="0">
              <a:ln>
                <a:noFill/>
              </a:ln>
              <a:solidFill>
                <a:srgbClr val="333333"/>
              </a:solidFill>
              <a:effectLst/>
              <a:uFillTx/>
              <a:latin typeface="Trebuchet MS"/>
              <a:ea typeface="Trebuchet MS"/>
              <a:cs typeface="Trebuchet MS"/>
              <a:sym typeface="Helvetica Ligh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Title Graphic Dot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27"/>
          <p:cNvSpPr>
            <a:spLocks noGrp="1"/>
          </p:cNvSpPr>
          <p:nvPr>
            <p:ph type="sldNum" sz="quarter" idx="2"/>
          </p:nvPr>
        </p:nvSpPr>
        <p:spPr>
          <a:xfrm>
            <a:off x="1004398" y="13183826"/>
            <a:ext cx="371774" cy="4064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 dirty="0"/>
          </a:p>
        </p:txBody>
      </p:sp>
      <p:sp>
        <p:nvSpPr>
          <p:cNvPr id="6" name="Shape 146"/>
          <p:cNvSpPr>
            <a:spLocks noGrp="1"/>
          </p:cNvSpPr>
          <p:nvPr>
            <p:ph type="title" hasCustomPrompt="1"/>
          </p:nvPr>
        </p:nvSpPr>
        <p:spPr>
          <a:xfrm>
            <a:off x="3051472" y="6194905"/>
            <a:ext cx="18281055" cy="1329943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defTabSz="800735">
              <a:lnSpc>
                <a:spcPct val="80000"/>
              </a:lnSpc>
              <a:defRPr sz="10700" spc="-213" baseline="0">
                <a:solidFill>
                  <a:schemeClr val="tx2">
                    <a:lumMod val="50000"/>
                  </a:schemeClr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lnSpc>
                <a:spcPct val="80000"/>
              </a:lnSpc>
            </a:pPr>
            <a:r>
              <a:rPr kumimoji="0" lang="en-US" sz="9600" b="1" i="0" u="none" strike="noStrike" cap="none" spc="-400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uFillTx/>
                <a:latin typeface="Trebuchet MS"/>
                <a:ea typeface="Trebuchet MS"/>
                <a:cs typeface="Trebuchet MS"/>
                <a:sym typeface="Helvetica Light"/>
              </a:rPr>
              <a:t>STATEMENT TITLE</a:t>
            </a:r>
            <a:endParaRPr kumimoji="0" lang="en-US" sz="9600" b="1" i="0" u="none" strike="noStrike" cap="none" spc="-400" normalizeH="0" baseline="0" dirty="0">
              <a:ln>
                <a:noFill/>
              </a:ln>
              <a:solidFill>
                <a:srgbClr val="333333"/>
              </a:solidFill>
              <a:effectLst/>
              <a:uFillTx/>
              <a:latin typeface="Trebuchet MS"/>
              <a:ea typeface="Trebuchet MS"/>
              <a:cs typeface="Trebuchet MS"/>
              <a:sym typeface="Helvetica Ligh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Title Graphic Lin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27"/>
          <p:cNvSpPr>
            <a:spLocks noGrp="1"/>
          </p:cNvSpPr>
          <p:nvPr>
            <p:ph type="sldNum" sz="quarter" idx="2"/>
          </p:nvPr>
        </p:nvSpPr>
        <p:spPr>
          <a:xfrm>
            <a:off x="1004402" y="13183826"/>
            <a:ext cx="371774" cy="4064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 dirty="0"/>
          </a:p>
        </p:txBody>
      </p:sp>
      <p:sp>
        <p:nvSpPr>
          <p:cNvPr id="6" name="Shape 146"/>
          <p:cNvSpPr>
            <a:spLocks noGrp="1"/>
          </p:cNvSpPr>
          <p:nvPr>
            <p:ph type="title" hasCustomPrompt="1"/>
          </p:nvPr>
        </p:nvSpPr>
        <p:spPr>
          <a:xfrm>
            <a:off x="3051472" y="6194905"/>
            <a:ext cx="18281055" cy="1329943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defTabSz="800735">
              <a:lnSpc>
                <a:spcPct val="80000"/>
              </a:lnSpc>
              <a:defRPr sz="10700" spc="-213" baseline="0">
                <a:solidFill>
                  <a:schemeClr val="tx2">
                    <a:lumMod val="50000"/>
                  </a:schemeClr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lnSpc>
                <a:spcPct val="80000"/>
              </a:lnSpc>
            </a:pPr>
            <a:r>
              <a:rPr kumimoji="0" lang="en-US" sz="9600" b="1" i="0" u="none" strike="noStrike" cap="none" spc="-400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uFillTx/>
                <a:latin typeface="Trebuchet MS"/>
                <a:ea typeface="Trebuchet MS"/>
                <a:cs typeface="Trebuchet MS"/>
                <a:sym typeface="Helvetica Light"/>
              </a:rPr>
              <a:t>STATEMENT TITLE</a:t>
            </a:r>
            <a:endParaRPr kumimoji="0" lang="en-US" sz="9600" b="1" i="0" u="none" strike="noStrike" cap="none" spc="-400" normalizeH="0" baseline="0" dirty="0">
              <a:ln>
                <a:noFill/>
              </a:ln>
              <a:solidFill>
                <a:srgbClr val="333333"/>
              </a:solidFill>
              <a:effectLst/>
              <a:uFillTx/>
              <a:latin typeface="Trebuchet MS"/>
              <a:ea typeface="Trebuchet MS"/>
              <a:cs typeface="Trebuchet MS"/>
              <a:sym typeface="Helvetica Ligh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ondary Section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004833" y="5240241"/>
            <a:ext cx="16073438" cy="29257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0" b="0" i="0" spc="-600" baseline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/>
            <a:r>
              <a:rPr lang="en-US" dirty="0" smtClean="0"/>
              <a:t>Primary Section Title</a:t>
            </a:r>
            <a:endParaRPr lang="en-US" dirty="0"/>
          </a:p>
        </p:txBody>
      </p:sp>
      <p:sp>
        <p:nvSpPr>
          <p:cNvPr id="11" name="Shape 4"/>
          <p:cNvSpPr>
            <a:spLocks noGrp="1"/>
          </p:cNvSpPr>
          <p:nvPr>
            <p:ph type="sldNum" sz="quarter" idx="2"/>
          </p:nvPr>
        </p:nvSpPr>
        <p:spPr>
          <a:xfrm>
            <a:off x="1004833" y="13182600"/>
            <a:ext cx="371774" cy="4064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0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Title Graphic Wav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27"/>
          <p:cNvSpPr>
            <a:spLocks noGrp="1"/>
          </p:cNvSpPr>
          <p:nvPr>
            <p:ph type="sldNum" sz="quarter" idx="2"/>
          </p:nvPr>
        </p:nvSpPr>
        <p:spPr>
          <a:xfrm>
            <a:off x="1004400" y="13183826"/>
            <a:ext cx="371774" cy="4064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 dirty="0"/>
          </a:p>
        </p:txBody>
      </p:sp>
      <p:sp>
        <p:nvSpPr>
          <p:cNvPr id="6" name="Shape 146"/>
          <p:cNvSpPr>
            <a:spLocks noGrp="1"/>
          </p:cNvSpPr>
          <p:nvPr>
            <p:ph type="title" hasCustomPrompt="1"/>
          </p:nvPr>
        </p:nvSpPr>
        <p:spPr>
          <a:xfrm>
            <a:off x="3051472" y="6194905"/>
            <a:ext cx="18281055" cy="1329943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defTabSz="800735">
              <a:lnSpc>
                <a:spcPct val="80000"/>
              </a:lnSpc>
              <a:defRPr sz="10700" spc="-213" baseline="0">
                <a:solidFill>
                  <a:schemeClr val="tx2">
                    <a:lumMod val="50000"/>
                  </a:schemeClr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lnSpc>
                <a:spcPct val="80000"/>
              </a:lnSpc>
            </a:pPr>
            <a:r>
              <a:rPr kumimoji="0" lang="en-US" sz="9600" b="1" i="0" u="none" strike="noStrike" cap="none" spc="-400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uFillTx/>
                <a:latin typeface="Trebuchet MS"/>
                <a:ea typeface="Trebuchet MS"/>
                <a:cs typeface="Trebuchet MS"/>
                <a:sym typeface="Helvetica Light"/>
              </a:rPr>
              <a:t>STATEMENT TITLE</a:t>
            </a:r>
            <a:endParaRPr kumimoji="0" lang="en-US" sz="9600" b="1" i="0" u="none" strike="noStrike" cap="none" spc="-400" normalizeH="0" baseline="0" dirty="0">
              <a:ln>
                <a:noFill/>
              </a:ln>
              <a:solidFill>
                <a:srgbClr val="333333"/>
              </a:solidFill>
              <a:effectLst/>
              <a:uFillTx/>
              <a:latin typeface="Trebuchet MS"/>
              <a:ea typeface="Trebuchet MS"/>
              <a:cs typeface="Trebuchet MS"/>
              <a:sym typeface="Helvetica Ligh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Title Graphic Squar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27"/>
          <p:cNvSpPr>
            <a:spLocks noGrp="1"/>
          </p:cNvSpPr>
          <p:nvPr>
            <p:ph type="sldNum" sz="quarter" idx="2"/>
          </p:nvPr>
        </p:nvSpPr>
        <p:spPr>
          <a:xfrm>
            <a:off x="1004400" y="13183825"/>
            <a:ext cx="371774" cy="4064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 dirty="0"/>
          </a:p>
        </p:txBody>
      </p:sp>
      <p:sp>
        <p:nvSpPr>
          <p:cNvPr id="6" name="Shape 146"/>
          <p:cNvSpPr>
            <a:spLocks noGrp="1"/>
          </p:cNvSpPr>
          <p:nvPr>
            <p:ph type="title" hasCustomPrompt="1"/>
          </p:nvPr>
        </p:nvSpPr>
        <p:spPr>
          <a:xfrm>
            <a:off x="3051472" y="6194905"/>
            <a:ext cx="18281055" cy="1329943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defTabSz="800735">
              <a:lnSpc>
                <a:spcPct val="80000"/>
              </a:lnSpc>
              <a:defRPr sz="10700" spc="-213" baseline="0">
                <a:solidFill>
                  <a:schemeClr val="tx2">
                    <a:lumMod val="50000"/>
                  </a:schemeClr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lnSpc>
                <a:spcPct val="80000"/>
              </a:lnSpc>
            </a:pPr>
            <a:r>
              <a:rPr kumimoji="0" lang="en-US" sz="9600" b="1" i="0" u="none" strike="noStrike" cap="none" spc="-400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uFillTx/>
                <a:latin typeface="Trebuchet MS"/>
                <a:ea typeface="Trebuchet MS"/>
                <a:cs typeface="Trebuchet MS"/>
                <a:sym typeface="Helvetica Light"/>
              </a:rPr>
              <a:t>STATEMENT TITLE</a:t>
            </a:r>
            <a:endParaRPr kumimoji="0" lang="en-US" sz="9600" b="1" i="0" u="none" strike="noStrike" cap="none" spc="-400" normalizeH="0" baseline="0" dirty="0">
              <a:ln>
                <a:noFill/>
              </a:ln>
              <a:solidFill>
                <a:srgbClr val="333333"/>
              </a:solidFill>
              <a:effectLst/>
              <a:uFillTx/>
              <a:latin typeface="Trebuchet MS"/>
              <a:ea typeface="Trebuchet MS"/>
              <a:cs typeface="Trebuchet MS"/>
              <a:sym typeface="Helvetica Ligh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Title Graphic Assorted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27"/>
          <p:cNvSpPr>
            <a:spLocks noGrp="1"/>
          </p:cNvSpPr>
          <p:nvPr>
            <p:ph type="sldNum" sz="quarter" idx="2"/>
          </p:nvPr>
        </p:nvSpPr>
        <p:spPr>
          <a:xfrm>
            <a:off x="1004399" y="13183826"/>
            <a:ext cx="371774" cy="4064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 dirty="0"/>
          </a:p>
        </p:txBody>
      </p:sp>
      <p:sp>
        <p:nvSpPr>
          <p:cNvPr id="6" name="Shape 146"/>
          <p:cNvSpPr>
            <a:spLocks noGrp="1"/>
          </p:cNvSpPr>
          <p:nvPr>
            <p:ph type="title" hasCustomPrompt="1"/>
          </p:nvPr>
        </p:nvSpPr>
        <p:spPr>
          <a:xfrm>
            <a:off x="3051472" y="6194905"/>
            <a:ext cx="18281055" cy="1329943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defTabSz="800735">
              <a:lnSpc>
                <a:spcPct val="80000"/>
              </a:lnSpc>
              <a:defRPr sz="10700" spc="-213" baseline="0">
                <a:solidFill>
                  <a:schemeClr val="tx2">
                    <a:lumMod val="50000"/>
                  </a:schemeClr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lnSpc>
                <a:spcPct val="80000"/>
              </a:lnSpc>
            </a:pPr>
            <a:r>
              <a:rPr kumimoji="0" lang="en-US" sz="9600" b="1" i="0" u="none" strike="noStrike" cap="none" spc="-400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uFillTx/>
                <a:latin typeface="Trebuchet MS"/>
                <a:ea typeface="Trebuchet MS"/>
                <a:cs typeface="Trebuchet MS"/>
                <a:sym typeface="Helvetica Light"/>
              </a:rPr>
              <a:t>STATEMENT TITLE</a:t>
            </a:r>
            <a:endParaRPr kumimoji="0" lang="en-US" sz="9600" b="1" i="0" u="none" strike="noStrike" cap="none" spc="-400" normalizeH="0" baseline="0" dirty="0">
              <a:ln>
                <a:noFill/>
              </a:ln>
              <a:solidFill>
                <a:srgbClr val="333333"/>
              </a:solidFill>
              <a:effectLst/>
              <a:uFillTx/>
              <a:latin typeface="Trebuchet MS"/>
              <a:ea typeface="Trebuchet MS"/>
              <a:cs typeface="Trebuchet MS"/>
              <a:sym typeface="Helvetica Ligh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Title Graphic Bolt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27"/>
          <p:cNvSpPr>
            <a:spLocks noGrp="1"/>
          </p:cNvSpPr>
          <p:nvPr>
            <p:ph type="sldNum" sz="quarter" idx="2"/>
          </p:nvPr>
        </p:nvSpPr>
        <p:spPr>
          <a:xfrm>
            <a:off x="1004400" y="13183826"/>
            <a:ext cx="371774" cy="4064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 dirty="0"/>
          </a:p>
        </p:txBody>
      </p:sp>
      <p:sp>
        <p:nvSpPr>
          <p:cNvPr id="6" name="Shape 146"/>
          <p:cNvSpPr>
            <a:spLocks noGrp="1"/>
          </p:cNvSpPr>
          <p:nvPr>
            <p:ph type="title" hasCustomPrompt="1"/>
          </p:nvPr>
        </p:nvSpPr>
        <p:spPr>
          <a:xfrm>
            <a:off x="3051472" y="6194905"/>
            <a:ext cx="18281055" cy="1329943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defTabSz="800735">
              <a:lnSpc>
                <a:spcPct val="80000"/>
              </a:lnSpc>
              <a:defRPr sz="10700" spc="-213" baseline="0">
                <a:solidFill>
                  <a:schemeClr val="tx2">
                    <a:lumMod val="50000"/>
                  </a:schemeClr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lnSpc>
                <a:spcPct val="80000"/>
              </a:lnSpc>
            </a:pPr>
            <a:r>
              <a:rPr kumimoji="0" lang="en-US" sz="9600" b="1" i="0" u="none" strike="noStrike" cap="none" spc="-400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uFillTx/>
                <a:latin typeface="Trebuchet MS"/>
                <a:ea typeface="Trebuchet MS"/>
                <a:cs typeface="Trebuchet MS"/>
                <a:sym typeface="Helvetica Light"/>
              </a:rPr>
              <a:t>STATEMENT TITLE</a:t>
            </a:r>
            <a:endParaRPr kumimoji="0" lang="en-US" sz="9600" b="1" i="0" u="none" strike="noStrike" cap="none" spc="-400" normalizeH="0" baseline="0" dirty="0">
              <a:ln>
                <a:noFill/>
              </a:ln>
              <a:solidFill>
                <a:srgbClr val="333333"/>
              </a:solidFill>
              <a:effectLst/>
              <a:uFillTx/>
              <a:latin typeface="Trebuchet MS"/>
              <a:ea typeface="Trebuchet MS"/>
              <a:cs typeface="Trebuchet MS"/>
              <a:sym typeface="Helvetica Ligh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Title Graphic Triangl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27"/>
          <p:cNvSpPr>
            <a:spLocks noGrp="1"/>
          </p:cNvSpPr>
          <p:nvPr>
            <p:ph type="sldNum" sz="quarter" idx="2"/>
          </p:nvPr>
        </p:nvSpPr>
        <p:spPr>
          <a:xfrm>
            <a:off x="1004399" y="13183826"/>
            <a:ext cx="371774" cy="4064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 dirty="0"/>
          </a:p>
        </p:txBody>
      </p:sp>
      <p:sp>
        <p:nvSpPr>
          <p:cNvPr id="6" name="Shape 146"/>
          <p:cNvSpPr>
            <a:spLocks noGrp="1"/>
          </p:cNvSpPr>
          <p:nvPr>
            <p:ph type="title" hasCustomPrompt="1"/>
          </p:nvPr>
        </p:nvSpPr>
        <p:spPr>
          <a:xfrm>
            <a:off x="3051472" y="6194905"/>
            <a:ext cx="18281055" cy="1329943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defTabSz="800735">
              <a:lnSpc>
                <a:spcPct val="80000"/>
              </a:lnSpc>
              <a:defRPr sz="10700" spc="-213" baseline="0">
                <a:solidFill>
                  <a:schemeClr val="tx2">
                    <a:lumMod val="50000"/>
                  </a:schemeClr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lnSpc>
                <a:spcPct val="80000"/>
              </a:lnSpc>
            </a:pPr>
            <a:r>
              <a:rPr kumimoji="0" lang="en-US" sz="9600" b="1" i="0" u="none" strike="noStrike" cap="none" spc="-400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uFillTx/>
                <a:latin typeface="Trebuchet MS"/>
                <a:ea typeface="Trebuchet MS"/>
                <a:cs typeface="Trebuchet MS"/>
                <a:sym typeface="Helvetica Light"/>
              </a:rPr>
              <a:t>STATEMENT TITLE</a:t>
            </a:r>
            <a:endParaRPr kumimoji="0" lang="en-US" sz="9600" b="1" i="0" u="none" strike="noStrike" cap="none" spc="-400" normalizeH="0" baseline="0" dirty="0">
              <a:ln>
                <a:noFill/>
              </a:ln>
              <a:solidFill>
                <a:srgbClr val="333333"/>
              </a:solidFill>
              <a:effectLst/>
              <a:uFillTx/>
              <a:latin typeface="Trebuchet MS"/>
              <a:ea typeface="Trebuchet MS"/>
              <a:cs typeface="Trebuchet MS"/>
              <a:sym typeface="Helvetica Ligh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Title Graphic Strok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27"/>
          <p:cNvSpPr>
            <a:spLocks noGrp="1"/>
          </p:cNvSpPr>
          <p:nvPr>
            <p:ph type="sldNum" sz="quarter" idx="2"/>
          </p:nvPr>
        </p:nvSpPr>
        <p:spPr>
          <a:xfrm>
            <a:off x="1009038" y="13183826"/>
            <a:ext cx="371774" cy="4064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 dirty="0"/>
          </a:p>
        </p:txBody>
      </p:sp>
      <p:sp>
        <p:nvSpPr>
          <p:cNvPr id="6" name="Shape 146"/>
          <p:cNvSpPr>
            <a:spLocks noGrp="1"/>
          </p:cNvSpPr>
          <p:nvPr>
            <p:ph type="title" hasCustomPrompt="1"/>
          </p:nvPr>
        </p:nvSpPr>
        <p:spPr>
          <a:xfrm>
            <a:off x="3051472" y="6194905"/>
            <a:ext cx="18281055" cy="1329943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defTabSz="800735">
              <a:lnSpc>
                <a:spcPct val="80000"/>
              </a:lnSpc>
              <a:defRPr sz="10700" spc="-213" baseline="0">
                <a:solidFill>
                  <a:schemeClr val="tx2">
                    <a:lumMod val="50000"/>
                  </a:schemeClr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lnSpc>
                <a:spcPct val="80000"/>
              </a:lnSpc>
            </a:pPr>
            <a:r>
              <a:rPr kumimoji="0" lang="en-US" sz="9600" b="1" i="0" u="none" strike="noStrike" cap="none" spc="-400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uFillTx/>
                <a:latin typeface="Trebuchet MS"/>
                <a:ea typeface="Trebuchet MS"/>
                <a:cs typeface="Trebuchet MS"/>
                <a:sym typeface="Helvetica Light"/>
              </a:rPr>
              <a:t>STATEMENT TITLE</a:t>
            </a:r>
            <a:endParaRPr kumimoji="0" lang="en-US" sz="9600" b="1" i="0" u="none" strike="noStrike" cap="none" spc="-400" normalizeH="0" baseline="0" dirty="0">
              <a:ln>
                <a:noFill/>
              </a:ln>
              <a:solidFill>
                <a:srgbClr val="333333"/>
              </a:solidFill>
              <a:effectLst/>
              <a:uFillTx/>
              <a:latin typeface="Trebuchet MS"/>
              <a:ea typeface="Trebuchet MS"/>
              <a:cs typeface="Trebuchet MS"/>
              <a:sym typeface="Helvetica Ligh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Title Graphic Con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27"/>
          <p:cNvSpPr>
            <a:spLocks noGrp="1"/>
          </p:cNvSpPr>
          <p:nvPr>
            <p:ph type="sldNum" sz="quarter" idx="2"/>
          </p:nvPr>
        </p:nvSpPr>
        <p:spPr>
          <a:xfrm>
            <a:off x="1004401" y="13183826"/>
            <a:ext cx="371774" cy="4064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 dirty="0"/>
          </a:p>
        </p:txBody>
      </p:sp>
      <p:sp>
        <p:nvSpPr>
          <p:cNvPr id="6" name="Shape 146"/>
          <p:cNvSpPr>
            <a:spLocks noGrp="1"/>
          </p:cNvSpPr>
          <p:nvPr>
            <p:ph type="title" hasCustomPrompt="1"/>
          </p:nvPr>
        </p:nvSpPr>
        <p:spPr>
          <a:xfrm>
            <a:off x="3051472" y="6194905"/>
            <a:ext cx="18281055" cy="1329943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defTabSz="800735">
              <a:lnSpc>
                <a:spcPct val="80000"/>
              </a:lnSpc>
              <a:defRPr sz="10700" spc="-213" baseline="0">
                <a:solidFill>
                  <a:schemeClr val="tx2">
                    <a:lumMod val="50000"/>
                  </a:schemeClr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lnSpc>
                <a:spcPct val="80000"/>
              </a:lnSpc>
            </a:pPr>
            <a:r>
              <a:rPr kumimoji="0" lang="en-US" sz="9600" b="1" i="0" u="none" strike="noStrike" cap="none" spc="-400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uFillTx/>
                <a:latin typeface="Trebuchet MS"/>
                <a:ea typeface="Trebuchet MS"/>
                <a:cs typeface="Trebuchet MS"/>
                <a:sym typeface="Helvetica Light"/>
              </a:rPr>
              <a:t>STATEMENT TITLE</a:t>
            </a:r>
            <a:endParaRPr kumimoji="0" lang="en-US" sz="9600" b="1" i="0" u="none" strike="noStrike" cap="none" spc="-400" normalizeH="0" baseline="0" dirty="0">
              <a:ln>
                <a:noFill/>
              </a:ln>
              <a:solidFill>
                <a:srgbClr val="333333"/>
              </a:solidFill>
              <a:effectLst/>
              <a:uFillTx/>
              <a:latin typeface="Trebuchet MS"/>
              <a:ea typeface="Trebuchet MS"/>
              <a:cs typeface="Trebuchet MS"/>
              <a:sym typeface="Helvetica Ligh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ondary Section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004833" y="5240241"/>
            <a:ext cx="16073438" cy="29257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0" b="0" i="0" spc="-600" baseline="0">
                <a:solidFill>
                  <a:schemeClr val="tx2">
                    <a:lumMod val="50000"/>
                  </a:schemeClr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/>
            <a:r>
              <a:rPr lang="en-US" dirty="0" smtClean="0"/>
              <a:t>Secondary Section Title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1004833" y="4624252"/>
            <a:ext cx="16073438" cy="61598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1" spc="-120" baseline="0">
                <a:solidFill>
                  <a:srgbClr val="174F86"/>
                </a:solidFill>
                <a:latin typeface="Trebuchet MS" charset="0"/>
                <a:ea typeface="Trebuchet MS" charset="0"/>
                <a:cs typeface="Trebuchet MS" charset="0"/>
              </a:defRPr>
            </a:lvl1pPr>
          </a:lstStyle>
          <a:p>
            <a:pPr lvl="0"/>
            <a:r>
              <a:rPr lang="en-US" dirty="0" smtClean="0"/>
              <a:t>PRIMARY SECTION TITLE</a:t>
            </a:r>
            <a:endParaRPr lang="en-US" dirty="0"/>
          </a:p>
        </p:txBody>
      </p:sp>
      <p:sp>
        <p:nvSpPr>
          <p:cNvPr id="5" name="Shape 4"/>
          <p:cNvSpPr>
            <a:spLocks noGrp="1"/>
          </p:cNvSpPr>
          <p:nvPr>
            <p:ph type="sldNum" sz="quarter" idx="2"/>
          </p:nvPr>
        </p:nvSpPr>
        <p:spPr>
          <a:xfrm>
            <a:off x="1004833" y="13182600"/>
            <a:ext cx="371774" cy="4064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0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ullet Li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1004832" y="2063334"/>
            <a:ext cx="22011921" cy="177714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0" b="0" i="0" spc="-240" baseline="0">
                <a:solidFill>
                  <a:schemeClr val="tx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635000" indent="0">
              <a:buNone/>
              <a:defRPr/>
            </a:lvl2pPr>
            <a:lvl3pPr marL="1270000" indent="0">
              <a:buNone/>
              <a:defRPr/>
            </a:lvl3pPr>
            <a:lvl4pPr marL="1905000" indent="0">
              <a:buNone/>
              <a:defRPr/>
            </a:lvl4pPr>
            <a:lvl5pPr marL="2540000" indent="0">
              <a:buNone/>
              <a:defRPr/>
            </a:lvl5pPr>
          </a:lstStyle>
          <a:p>
            <a:r>
              <a:rPr lang="en-US" dirty="0" smtClean="0"/>
              <a:t>Topic Title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1004833" y="3840480"/>
            <a:ext cx="22011920" cy="7537450"/>
          </a:xfrm>
          <a:prstGeom prst="rect">
            <a:avLst/>
          </a:prstGeom>
        </p:spPr>
        <p:txBody>
          <a:bodyPr/>
          <a:lstStyle>
            <a:lvl1pPr marL="685800" indent="-685800" algn="l" defTabSz="457200" fontAlgn="t" hangingPunct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ct val="100000"/>
              <a:buFont typeface="Arial" charset="0"/>
              <a:buChar char="•"/>
              <a:defRPr sz="4800" b="1" spc="-48" baseline="0">
                <a:solidFill>
                  <a:schemeClr val="tx2">
                    <a:lumMod val="50000"/>
                  </a:schemeClr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>
              <a:spcBef>
                <a:spcPts val="1800"/>
              </a:spcBef>
              <a:defRPr>
                <a:solidFill>
                  <a:schemeClr val="tx2">
                    <a:lumMod val="50000"/>
                  </a:schemeClr>
                </a:solidFill>
              </a:defRPr>
            </a:lvl2pPr>
            <a:lvl3pPr>
              <a:spcBef>
                <a:spcPts val="1800"/>
              </a:spcBef>
              <a:defRPr/>
            </a:lvl3pPr>
            <a:lvl4pPr>
              <a:spcBef>
                <a:spcPts val="1800"/>
              </a:spcBef>
              <a:defRPr/>
            </a:lvl4pPr>
            <a:lvl5pPr>
              <a:spcBef>
                <a:spcPts val="1800"/>
              </a:spcBef>
              <a:defRPr/>
            </a:lvl5pPr>
          </a:lstStyle>
          <a:p>
            <a:pPr marL="685800" indent="-685800" algn="l" defTabSz="457200">
              <a:buSzPct val="100000"/>
              <a:buFont typeface="Arial" charset="0"/>
              <a:buChar char="•"/>
              <a:defRPr sz="4800" b="1" spc="-48">
                <a:solidFill>
                  <a:srgbClr val="414242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 lang="en-US" b="0" dirty="0" smtClean="0"/>
              <a:t>Bullet </a:t>
            </a:r>
            <a:r>
              <a:rPr lang="en-US" b="0" baseline="0" dirty="0" smtClean="0"/>
              <a:t>Level One</a:t>
            </a:r>
          </a:p>
          <a:p>
            <a:pPr marL="685800" indent="-685800" algn="l" defTabSz="457200">
              <a:buSzPct val="100000"/>
              <a:buFont typeface="Arial" charset="0"/>
              <a:buChar char="•"/>
              <a:defRPr sz="4800" b="1" spc="-48">
                <a:solidFill>
                  <a:srgbClr val="414242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 lang="en-US" b="0" baseline="0" dirty="0" smtClean="0"/>
              <a:t>Bullet Level Two</a:t>
            </a:r>
          </a:p>
          <a:p>
            <a:pPr marL="685800" indent="-685800" algn="l" defTabSz="457200">
              <a:buSzPct val="100000"/>
              <a:buFont typeface="Arial" charset="0"/>
              <a:buChar char="•"/>
              <a:defRPr sz="4800" b="1" spc="-48">
                <a:solidFill>
                  <a:srgbClr val="414242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 lang="en-US" b="0" dirty="0" smtClean="0"/>
              <a:t>Bullet Level Three</a:t>
            </a:r>
          </a:p>
          <a:p>
            <a:pPr marL="685800" lvl="0" indent="-685800" algn="l" defTabSz="457200">
              <a:buSzPct val="100000"/>
              <a:buFont typeface="Arial" charset="0"/>
              <a:buChar char="•"/>
              <a:defRPr sz="4800" b="1" spc="-48">
                <a:solidFill>
                  <a:srgbClr val="414242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 lang="en-US" b="0" dirty="0" smtClean="0"/>
              <a:t>Bullet Level Four</a:t>
            </a:r>
          </a:p>
          <a:p>
            <a:pPr marL="685800" lvl="0" indent="-685800" algn="l" defTabSz="457200">
              <a:buSzPct val="100000"/>
              <a:buFont typeface="Arial" charset="0"/>
              <a:buChar char="•"/>
              <a:defRPr sz="4800" b="1" spc="-48">
                <a:solidFill>
                  <a:srgbClr val="414242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 lang="en-US" b="0" dirty="0" smtClean="0"/>
              <a:t>Bullet Level Five</a:t>
            </a:r>
          </a:p>
          <a:p>
            <a:pPr marL="1270000" lvl="1" indent="-685800" algn="l" defTabSz="457200">
              <a:buSzPct val="100000"/>
              <a:buFont typeface="Arial" charset="0"/>
              <a:buChar char="•"/>
              <a:defRPr sz="4800" b="1" spc="-48">
                <a:solidFill>
                  <a:srgbClr val="414242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 lang="en-US" b="0" dirty="0" smtClean="0"/>
              <a:t>Indented Level</a:t>
            </a:r>
            <a:endParaRPr lang="en-US" b="0" dirty="0"/>
          </a:p>
        </p:txBody>
      </p:sp>
      <p:sp>
        <p:nvSpPr>
          <p:cNvPr id="13" name="Shape 4"/>
          <p:cNvSpPr>
            <a:spLocks noGrp="1"/>
          </p:cNvSpPr>
          <p:nvPr>
            <p:ph type="sldNum" sz="quarter" idx="2"/>
          </p:nvPr>
        </p:nvSpPr>
        <p:spPr>
          <a:xfrm>
            <a:off x="1004833" y="13182600"/>
            <a:ext cx="371774" cy="4064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0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 dirty="0"/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1004833" y="427860"/>
            <a:ext cx="3044653" cy="5642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1" kern="0" spc="-120" baseline="0">
                <a:solidFill>
                  <a:srgbClr val="174F86"/>
                </a:solidFill>
                <a:latin typeface="Trebuchet MS" charset="0"/>
                <a:ea typeface="Trebuchet MS" charset="0"/>
                <a:cs typeface="Trebuchet MS" charset="0"/>
              </a:defRPr>
            </a:lvl1pPr>
            <a:lvl2pPr marL="635000" indent="0">
              <a:buNone/>
              <a:defRPr/>
            </a:lvl2pPr>
            <a:lvl3pPr marL="1270000" indent="0">
              <a:buNone/>
              <a:defRPr/>
            </a:lvl3pPr>
            <a:lvl4pPr marL="1905000" indent="0">
              <a:buNone/>
              <a:defRPr/>
            </a:lvl4pPr>
            <a:lvl5pPr marL="2540000" indent="0">
              <a:buNone/>
              <a:defRPr/>
            </a:lvl5pPr>
          </a:lstStyle>
          <a:p>
            <a:pPr lvl="0"/>
            <a:r>
              <a:rPr lang="en-US" dirty="0" smtClean="0"/>
              <a:t>PRIMARY TITLE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4049486" y="427860"/>
            <a:ext cx="3500845" cy="5642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1" kern="0" spc="-120" baseline="0">
                <a:solidFill>
                  <a:schemeClr val="bg2">
                    <a:lumMod val="75000"/>
                  </a:schemeClr>
                </a:solidFill>
                <a:latin typeface="Trebuchet MS" charset="0"/>
                <a:ea typeface="Trebuchet MS" charset="0"/>
                <a:cs typeface="Trebuchet MS" charset="0"/>
              </a:defRPr>
            </a:lvl1pPr>
            <a:lvl2pPr marL="635000" indent="0">
              <a:buNone/>
              <a:defRPr/>
            </a:lvl2pPr>
            <a:lvl3pPr marL="1270000" indent="0">
              <a:buNone/>
              <a:defRPr/>
            </a:lvl3pPr>
            <a:lvl4pPr marL="1905000" indent="0">
              <a:buNone/>
              <a:defRPr/>
            </a:lvl4pPr>
            <a:lvl5pPr marL="2540000" indent="0">
              <a:buNone/>
              <a:defRPr/>
            </a:lvl5pPr>
          </a:lstStyle>
          <a:p>
            <a:pPr lvl="0"/>
            <a:r>
              <a:rPr lang="en-US" dirty="0" smtClean="0"/>
              <a:t>SECONDARY TITLE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dy Copy Pri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1004833" y="427860"/>
            <a:ext cx="3044653" cy="5642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1" kern="0" spc="-120" baseline="0">
                <a:solidFill>
                  <a:srgbClr val="174F86"/>
                </a:solidFill>
                <a:latin typeface="Trebuchet MS" charset="0"/>
                <a:ea typeface="Trebuchet MS" charset="0"/>
                <a:cs typeface="Trebuchet MS" charset="0"/>
              </a:defRPr>
            </a:lvl1pPr>
            <a:lvl2pPr marL="635000" indent="0">
              <a:buNone/>
              <a:defRPr/>
            </a:lvl2pPr>
            <a:lvl3pPr marL="1270000" indent="0">
              <a:buNone/>
              <a:defRPr/>
            </a:lvl3pPr>
            <a:lvl4pPr marL="1905000" indent="0">
              <a:buNone/>
              <a:defRPr/>
            </a:lvl4pPr>
            <a:lvl5pPr marL="2540000" indent="0">
              <a:buNone/>
              <a:defRPr/>
            </a:lvl5pPr>
          </a:lstStyle>
          <a:p>
            <a:pPr lvl="0"/>
            <a:r>
              <a:rPr lang="en-US" dirty="0" smtClean="0"/>
              <a:t>PRIMARY TITLE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1004833" y="2063334"/>
            <a:ext cx="22090298" cy="177714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0" b="0" i="0" spc="-240" baseline="0">
                <a:solidFill>
                  <a:schemeClr val="tx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635000" indent="0">
              <a:buNone/>
              <a:defRPr/>
            </a:lvl2pPr>
            <a:lvl3pPr marL="1270000" indent="0">
              <a:buNone/>
              <a:defRPr/>
            </a:lvl3pPr>
            <a:lvl4pPr marL="1905000" indent="0">
              <a:buNone/>
              <a:defRPr/>
            </a:lvl4pPr>
            <a:lvl5pPr marL="2540000" indent="0">
              <a:buNone/>
              <a:defRPr/>
            </a:lvl5pPr>
          </a:lstStyle>
          <a:p>
            <a:r>
              <a:rPr lang="en-US" dirty="0" smtClean="0"/>
              <a:t>Topic Title</a:t>
            </a:r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4049486" y="427860"/>
            <a:ext cx="3500845" cy="5642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1" kern="0" spc="-120" baseline="0">
                <a:solidFill>
                  <a:schemeClr val="bg2">
                    <a:lumMod val="75000"/>
                  </a:schemeClr>
                </a:solidFill>
                <a:latin typeface="Trebuchet MS" charset="0"/>
                <a:ea typeface="Trebuchet MS" charset="0"/>
                <a:cs typeface="Trebuchet MS" charset="0"/>
              </a:defRPr>
            </a:lvl1pPr>
            <a:lvl2pPr marL="635000" indent="0">
              <a:buNone/>
              <a:defRPr/>
            </a:lvl2pPr>
            <a:lvl3pPr marL="1270000" indent="0">
              <a:buNone/>
              <a:defRPr/>
            </a:lvl3pPr>
            <a:lvl4pPr marL="1905000" indent="0">
              <a:buNone/>
              <a:defRPr/>
            </a:lvl4pPr>
            <a:lvl5pPr marL="2540000" indent="0">
              <a:buNone/>
              <a:defRPr/>
            </a:lvl5pPr>
          </a:lstStyle>
          <a:p>
            <a:pPr lvl="0"/>
            <a:r>
              <a:rPr lang="en-US" dirty="0" smtClean="0"/>
              <a:t>SECONDARY TITLE</a:t>
            </a:r>
            <a:endParaRPr lang="en-US" dirty="0"/>
          </a:p>
        </p:txBody>
      </p:sp>
      <p:sp>
        <p:nvSpPr>
          <p:cNvPr id="13" name="Shape 4"/>
          <p:cNvSpPr>
            <a:spLocks noGrp="1"/>
          </p:cNvSpPr>
          <p:nvPr>
            <p:ph type="sldNum" sz="quarter" idx="2"/>
          </p:nvPr>
        </p:nvSpPr>
        <p:spPr>
          <a:xfrm>
            <a:off x="1004833" y="13182600"/>
            <a:ext cx="371774" cy="4064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0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1004888" y="3840163"/>
            <a:ext cx="22090243" cy="867765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0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pPr lvl="0"/>
            <a:r>
              <a:rPr lang="en-US" dirty="0" smtClean="0"/>
              <a:t>Lorem ipsum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Proin</a:t>
            </a:r>
            <a:r>
              <a:rPr lang="en-US" dirty="0" smtClean="0"/>
              <a:t> </a:t>
            </a:r>
            <a:r>
              <a:rPr lang="en-US" dirty="0" err="1" smtClean="0"/>
              <a:t>mollis</a:t>
            </a:r>
            <a:r>
              <a:rPr lang="en-US" dirty="0" smtClean="0"/>
              <a:t> </a:t>
            </a:r>
            <a:r>
              <a:rPr lang="en-US" dirty="0" err="1" smtClean="0"/>
              <a:t>diam</a:t>
            </a:r>
            <a:r>
              <a:rPr lang="en-US" dirty="0" smtClean="0"/>
              <a:t> </a:t>
            </a:r>
            <a:r>
              <a:rPr lang="en-US" dirty="0" err="1" smtClean="0"/>
              <a:t>viverra</a:t>
            </a:r>
            <a:r>
              <a:rPr lang="en-US" dirty="0" smtClean="0"/>
              <a:t> </a:t>
            </a:r>
            <a:r>
              <a:rPr lang="en-US" dirty="0" err="1" smtClean="0"/>
              <a:t>neque</a:t>
            </a:r>
            <a:r>
              <a:rPr lang="en-US" dirty="0" smtClean="0"/>
              <a:t> </a:t>
            </a:r>
            <a:r>
              <a:rPr lang="en-US" dirty="0" err="1" smtClean="0"/>
              <a:t>sodales</a:t>
            </a:r>
            <a:r>
              <a:rPr lang="en-US" dirty="0" smtClean="0"/>
              <a:t>, </a:t>
            </a:r>
            <a:r>
              <a:rPr lang="en-US" dirty="0" err="1" smtClean="0"/>
              <a:t>eget</a:t>
            </a:r>
            <a:r>
              <a:rPr lang="en-US" dirty="0" smtClean="0"/>
              <a:t> </a:t>
            </a:r>
            <a:r>
              <a:rPr lang="en-US" dirty="0" err="1" smtClean="0"/>
              <a:t>aliquet</a:t>
            </a:r>
            <a:r>
              <a:rPr lang="en-US" dirty="0" smtClean="0"/>
              <a:t> </a:t>
            </a:r>
            <a:r>
              <a:rPr lang="en-US" dirty="0" err="1" smtClean="0"/>
              <a:t>turpis</a:t>
            </a:r>
            <a:r>
              <a:rPr lang="en-US" dirty="0" smtClean="0"/>
              <a:t> </a:t>
            </a:r>
            <a:r>
              <a:rPr lang="en-US" dirty="0" err="1" smtClean="0"/>
              <a:t>blandit</a:t>
            </a:r>
            <a:r>
              <a:rPr lang="en-US" dirty="0" smtClean="0"/>
              <a:t>. </a:t>
            </a:r>
            <a:r>
              <a:rPr lang="en-US" dirty="0" err="1" smtClean="0"/>
              <a:t>Vestibulum</a:t>
            </a:r>
            <a:r>
              <a:rPr lang="en-US" dirty="0" smtClean="0"/>
              <a:t> </a:t>
            </a:r>
            <a:r>
              <a:rPr lang="en-US" dirty="0" err="1" smtClean="0"/>
              <a:t>efficitur</a:t>
            </a:r>
            <a:r>
              <a:rPr lang="en-US" dirty="0" smtClean="0"/>
              <a:t> </a:t>
            </a:r>
            <a:r>
              <a:rPr lang="en-US" dirty="0" err="1" smtClean="0"/>
              <a:t>condimentum</a:t>
            </a:r>
            <a:r>
              <a:rPr lang="en-US" dirty="0" smtClean="0"/>
              <a:t> </a:t>
            </a:r>
            <a:r>
              <a:rPr lang="en-US" dirty="0" err="1" smtClean="0"/>
              <a:t>congue</a:t>
            </a:r>
            <a:r>
              <a:rPr lang="en-US" dirty="0" smtClean="0"/>
              <a:t>. Nam </a:t>
            </a:r>
            <a:r>
              <a:rPr lang="en-US" dirty="0" err="1" smtClean="0"/>
              <a:t>feugiat</a:t>
            </a:r>
            <a:r>
              <a:rPr lang="en-US" dirty="0" smtClean="0"/>
              <a:t>, </a:t>
            </a:r>
            <a:r>
              <a:rPr lang="en-US" dirty="0" err="1" smtClean="0"/>
              <a:t>risus</a:t>
            </a:r>
            <a:r>
              <a:rPr lang="en-US" dirty="0" smtClean="0"/>
              <a:t> a semper </a:t>
            </a:r>
            <a:r>
              <a:rPr lang="en-US" dirty="0" err="1" smtClean="0"/>
              <a:t>ornare</a:t>
            </a:r>
            <a:r>
              <a:rPr lang="en-US" dirty="0" smtClean="0"/>
              <a:t>, </a:t>
            </a:r>
            <a:r>
              <a:rPr lang="en-US" dirty="0" err="1" smtClean="0"/>
              <a:t>purus</a:t>
            </a:r>
            <a:r>
              <a:rPr lang="en-US" dirty="0" smtClean="0"/>
              <a:t> ipsum </a:t>
            </a:r>
            <a:r>
              <a:rPr lang="en-US" dirty="0" err="1" smtClean="0"/>
              <a:t>venenatis</a:t>
            </a:r>
            <a:r>
              <a:rPr lang="en-US" dirty="0" smtClean="0"/>
              <a:t> </a:t>
            </a:r>
            <a:r>
              <a:rPr lang="en-US" dirty="0" err="1" smtClean="0"/>
              <a:t>sem</a:t>
            </a:r>
            <a:r>
              <a:rPr lang="en-US" dirty="0" smtClean="0"/>
              <a:t>, ac </a:t>
            </a:r>
            <a:r>
              <a:rPr lang="en-US" dirty="0" err="1" smtClean="0"/>
              <a:t>suscipit</a:t>
            </a:r>
            <a:r>
              <a:rPr lang="en-US" dirty="0" smtClean="0"/>
              <a:t> </a:t>
            </a:r>
            <a:r>
              <a:rPr lang="en-US" dirty="0" err="1" smtClean="0"/>
              <a:t>turpis</a:t>
            </a:r>
            <a:r>
              <a:rPr lang="en-US" dirty="0" smtClean="0"/>
              <a:t> </a:t>
            </a:r>
            <a:r>
              <a:rPr lang="en-US" dirty="0" err="1" smtClean="0"/>
              <a:t>erat</a:t>
            </a:r>
            <a:r>
              <a:rPr lang="en-US" dirty="0" smtClean="0"/>
              <a:t> vitae </a:t>
            </a:r>
            <a:r>
              <a:rPr lang="en-US" dirty="0" err="1" smtClean="0"/>
              <a:t>augue</a:t>
            </a:r>
            <a:r>
              <a:rPr lang="en-US" dirty="0" smtClean="0"/>
              <a:t>. </a:t>
            </a:r>
            <a:r>
              <a:rPr lang="en-US" dirty="0" err="1" smtClean="0"/>
              <a:t>Morbi</a:t>
            </a:r>
            <a:r>
              <a:rPr lang="en-US" dirty="0" smtClean="0"/>
              <a:t> sit </a:t>
            </a:r>
            <a:r>
              <a:rPr lang="en-US" dirty="0" err="1" smtClean="0"/>
              <a:t>amet</a:t>
            </a:r>
            <a:r>
              <a:rPr lang="en-US" dirty="0" smtClean="0"/>
              <a:t> quam </a:t>
            </a:r>
            <a:r>
              <a:rPr lang="en-US" dirty="0" err="1" smtClean="0"/>
              <a:t>nec</a:t>
            </a:r>
            <a:r>
              <a:rPr lang="en-US" dirty="0" smtClean="0"/>
              <a:t> </a:t>
            </a:r>
            <a:r>
              <a:rPr lang="en-US" dirty="0" err="1" smtClean="0"/>
              <a:t>mauris</a:t>
            </a:r>
            <a:r>
              <a:rPr lang="en-US" dirty="0" smtClean="0"/>
              <a:t> </a:t>
            </a:r>
            <a:r>
              <a:rPr lang="en-US" dirty="0" err="1" smtClean="0"/>
              <a:t>bibendum</a:t>
            </a:r>
            <a:r>
              <a:rPr lang="en-US" dirty="0" smtClean="0"/>
              <a:t> </a:t>
            </a:r>
            <a:r>
              <a:rPr lang="en-US" dirty="0" err="1" smtClean="0"/>
              <a:t>tempor</a:t>
            </a:r>
            <a:r>
              <a:rPr lang="en-US" dirty="0" smtClean="0"/>
              <a:t>.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dy Copy Second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1004833" y="427860"/>
            <a:ext cx="3044653" cy="5642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1" kern="0" spc="-120" baseline="0">
                <a:solidFill>
                  <a:srgbClr val="174F86"/>
                </a:solidFill>
                <a:latin typeface="Trebuchet MS" charset="0"/>
                <a:ea typeface="Trebuchet MS" charset="0"/>
                <a:cs typeface="Trebuchet MS" charset="0"/>
              </a:defRPr>
            </a:lvl1pPr>
            <a:lvl2pPr marL="635000" indent="0">
              <a:buNone/>
              <a:defRPr/>
            </a:lvl2pPr>
            <a:lvl3pPr marL="1270000" indent="0">
              <a:buNone/>
              <a:defRPr/>
            </a:lvl3pPr>
            <a:lvl4pPr marL="1905000" indent="0">
              <a:buNone/>
              <a:defRPr/>
            </a:lvl4pPr>
            <a:lvl5pPr marL="2540000" indent="0">
              <a:buNone/>
              <a:defRPr/>
            </a:lvl5pPr>
          </a:lstStyle>
          <a:p>
            <a:pPr lvl="0"/>
            <a:r>
              <a:rPr lang="en-US" dirty="0" smtClean="0"/>
              <a:t>PRIMARY TITLE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1004833" y="2063334"/>
            <a:ext cx="22090298" cy="177714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0" b="0" i="0" spc="-240" baseline="0">
                <a:solidFill>
                  <a:schemeClr val="tx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635000" indent="0">
              <a:buNone/>
              <a:defRPr/>
            </a:lvl2pPr>
            <a:lvl3pPr marL="1270000" indent="0">
              <a:buNone/>
              <a:defRPr/>
            </a:lvl3pPr>
            <a:lvl4pPr marL="1905000" indent="0">
              <a:buNone/>
              <a:defRPr/>
            </a:lvl4pPr>
            <a:lvl5pPr marL="2540000" indent="0">
              <a:buNone/>
              <a:defRPr/>
            </a:lvl5pPr>
          </a:lstStyle>
          <a:p>
            <a:r>
              <a:rPr lang="en-US" dirty="0" smtClean="0"/>
              <a:t>Topic Title</a:t>
            </a:r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4049486" y="427860"/>
            <a:ext cx="3500845" cy="5642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1" kern="0" spc="-120" baseline="0">
                <a:solidFill>
                  <a:schemeClr val="bg2">
                    <a:lumMod val="75000"/>
                  </a:schemeClr>
                </a:solidFill>
                <a:latin typeface="Trebuchet MS" charset="0"/>
                <a:ea typeface="Trebuchet MS" charset="0"/>
                <a:cs typeface="Trebuchet MS" charset="0"/>
              </a:defRPr>
            </a:lvl1pPr>
            <a:lvl2pPr marL="635000" indent="0">
              <a:buNone/>
              <a:defRPr/>
            </a:lvl2pPr>
            <a:lvl3pPr marL="1270000" indent="0">
              <a:buNone/>
              <a:defRPr/>
            </a:lvl3pPr>
            <a:lvl4pPr marL="1905000" indent="0">
              <a:buNone/>
              <a:defRPr/>
            </a:lvl4pPr>
            <a:lvl5pPr marL="2540000" indent="0">
              <a:buNone/>
              <a:defRPr/>
            </a:lvl5pPr>
          </a:lstStyle>
          <a:p>
            <a:pPr lvl="0"/>
            <a:r>
              <a:rPr lang="en-US" dirty="0" smtClean="0"/>
              <a:t>SECONDARY TITLE</a:t>
            </a:r>
            <a:endParaRPr lang="en-US" dirty="0"/>
          </a:p>
        </p:txBody>
      </p:sp>
      <p:sp>
        <p:nvSpPr>
          <p:cNvPr id="13" name="Shape 4"/>
          <p:cNvSpPr>
            <a:spLocks noGrp="1"/>
          </p:cNvSpPr>
          <p:nvPr>
            <p:ph type="sldNum" sz="quarter" idx="2"/>
          </p:nvPr>
        </p:nvSpPr>
        <p:spPr>
          <a:xfrm>
            <a:off x="1004833" y="13182600"/>
            <a:ext cx="371774" cy="4064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0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1004888" y="3840163"/>
            <a:ext cx="22090243" cy="73675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800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pPr lvl="0"/>
            <a:r>
              <a:rPr lang="en-US" dirty="0" smtClean="0"/>
              <a:t>Lorem ipsum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Proin</a:t>
            </a:r>
            <a:r>
              <a:rPr lang="en-US" dirty="0" smtClean="0"/>
              <a:t> </a:t>
            </a:r>
            <a:r>
              <a:rPr lang="en-US" dirty="0" err="1" smtClean="0"/>
              <a:t>mollis</a:t>
            </a:r>
            <a:r>
              <a:rPr lang="en-US" dirty="0" smtClean="0"/>
              <a:t> </a:t>
            </a:r>
            <a:r>
              <a:rPr lang="en-US" dirty="0" err="1" smtClean="0"/>
              <a:t>diam</a:t>
            </a:r>
            <a:r>
              <a:rPr lang="en-US" dirty="0" smtClean="0"/>
              <a:t> </a:t>
            </a:r>
            <a:r>
              <a:rPr lang="en-US" dirty="0" err="1" smtClean="0"/>
              <a:t>viverra</a:t>
            </a:r>
            <a:r>
              <a:rPr lang="en-US" dirty="0" smtClean="0"/>
              <a:t> </a:t>
            </a:r>
            <a:r>
              <a:rPr lang="en-US" dirty="0" err="1" smtClean="0"/>
              <a:t>neque</a:t>
            </a:r>
            <a:r>
              <a:rPr lang="en-US" dirty="0" smtClean="0"/>
              <a:t> </a:t>
            </a:r>
            <a:r>
              <a:rPr lang="en-US" dirty="0" err="1" smtClean="0"/>
              <a:t>sodales</a:t>
            </a:r>
            <a:r>
              <a:rPr lang="en-US" dirty="0" smtClean="0"/>
              <a:t>, </a:t>
            </a:r>
            <a:r>
              <a:rPr lang="en-US" dirty="0" err="1" smtClean="0"/>
              <a:t>eget</a:t>
            </a:r>
            <a:r>
              <a:rPr lang="en-US" dirty="0" smtClean="0"/>
              <a:t> </a:t>
            </a:r>
            <a:r>
              <a:rPr lang="en-US" dirty="0" err="1" smtClean="0"/>
              <a:t>aliquet</a:t>
            </a:r>
            <a:r>
              <a:rPr lang="en-US" dirty="0" smtClean="0"/>
              <a:t> </a:t>
            </a:r>
            <a:r>
              <a:rPr lang="en-US" dirty="0" err="1" smtClean="0"/>
              <a:t>turpis</a:t>
            </a:r>
            <a:r>
              <a:rPr lang="en-US" dirty="0" smtClean="0"/>
              <a:t> </a:t>
            </a:r>
            <a:r>
              <a:rPr lang="en-US" dirty="0" err="1" smtClean="0"/>
              <a:t>blandit</a:t>
            </a:r>
            <a:r>
              <a:rPr lang="en-US" dirty="0" smtClean="0"/>
              <a:t>. </a:t>
            </a:r>
            <a:r>
              <a:rPr lang="en-US" dirty="0" err="1" smtClean="0"/>
              <a:t>Vestibulum</a:t>
            </a:r>
            <a:r>
              <a:rPr lang="en-US" dirty="0" smtClean="0"/>
              <a:t> </a:t>
            </a:r>
            <a:r>
              <a:rPr lang="en-US" dirty="0" err="1" smtClean="0"/>
              <a:t>efficitur</a:t>
            </a:r>
            <a:r>
              <a:rPr lang="en-US" dirty="0" smtClean="0"/>
              <a:t> </a:t>
            </a:r>
            <a:r>
              <a:rPr lang="en-US" dirty="0" err="1" smtClean="0"/>
              <a:t>condimentum</a:t>
            </a:r>
            <a:r>
              <a:rPr lang="en-US" dirty="0" smtClean="0"/>
              <a:t> </a:t>
            </a:r>
            <a:r>
              <a:rPr lang="en-US" dirty="0" err="1" smtClean="0"/>
              <a:t>congue</a:t>
            </a:r>
            <a:r>
              <a:rPr lang="en-US" dirty="0" smtClean="0"/>
              <a:t>. Nam </a:t>
            </a:r>
            <a:r>
              <a:rPr lang="en-US" dirty="0" err="1" smtClean="0"/>
              <a:t>feugiat</a:t>
            </a:r>
            <a:r>
              <a:rPr lang="en-US" dirty="0" smtClean="0"/>
              <a:t>, </a:t>
            </a:r>
            <a:r>
              <a:rPr lang="en-US" dirty="0" err="1" smtClean="0"/>
              <a:t>risus</a:t>
            </a:r>
            <a:r>
              <a:rPr lang="en-US" dirty="0" smtClean="0"/>
              <a:t> a semper </a:t>
            </a:r>
            <a:r>
              <a:rPr lang="en-US" dirty="0" err="1" smtClean="0"/>
              <a:t>ornare</a:t>
            </a:r>
            <a:r>
              <a:rPr lang="en-US" dirty="0" smtClean="0"/>
              <a:t>, </a:t>
            </a:r>
            <a:r>
              <a:rPr lang="en-US" dirty="0" err="1" smtClean="0"/>
              <a:t>purus</a:t>
            </a:r>
            <a:r>
              <a:rPr lang="en-US" dirty="0" smtClean="0"/>
              <a:t> ipsum </a:t>
            </a:r>
            <a:r>
              <a:rPr lang="en-US" dirty="0" err="1" smtClean="0"/>
              <a:t>venenatis</a:t>
            </a:r>
            <a:r>
              <a:rPr lang="en-US" dirty="0" smtClean="0"/>
              <a:t> </a:t>
            </a:r>
            <a:r>
              <a:rPr lang="en-US" dirty="0" err="1" smtClean="0"/>
              <a:t>sem</a:t>
            </a:r>
            <a:r>
              <a:rPr lang="en-US" dirty="0" smtClean="0"/>
              <a:t>, ac </a:t>
            </a:r>
            <a:r>
              <a:rPr lang="en-US" dirty="0" err="1" smtClean="0"/>
              <a:t>suscipit</a:t>
            </a:r>
            <a:r>
              <a:rPr lang="en-US" dirty="0" smtClean="0"/>
              <a:t> </a:t>
            </a:r>
            <a:r>
              <a:rPr lang="en-US" dirty="0" err="1" smtClean="0"/>
              <a:t>turpis</a:t>
            </a:r>
            <a:r>
              <a:rPr lang="en-US" dirty="0" smtClean="0"/>
              <a:t> </a:t>
            </a:r>
            <a:r>
              <a:rPr lang="en-US" dirty="0" err="1" smtClean="0"/>
              <a:t>erat</a:t>
            </a:r>
            <a:r>
              <a:rPr lang="en-US" dirty="0" smtClean="0"/>
              <a:t> vitae </a:t>
            </a:r>
            <a:r>
              <a:rPr lang="en-US" dirty="0" err="1" smtClean="0"/>
              <a:t>augue</a:t>
            </a:r>
            <a:r>
              <a:rPr lang="en-US" dirty="0" smtClean="0"/>
              <a:t>. </a:t>
            </a:r>
            <a:r>
              <a:rPr lang="en-US" dirty="0" err="1" smtClean="0"/>
              <a:t>Morbi</a:t>
            </a:r>
            <a:r>
              <a:rPr lang="en-US" dirty="0" smtClean="0"/>
              <a:t> sit </a:t>
            </a:r>
            <a:r>
              <a:rPr lang="en-US" dirty="0" err="1" smtClean="0"/>
              <a:t>amet</a:t>
            </a:r>
            <a:r>
              <a:rPr lang="en-US" dirty="0" smtClean="0"/>
              <a:t> quam </a:t>
            </a:r>
            <a:r>
              <a:rPr lang="en-US" dirty="0" err="1" smtClean="0"/>
              <a:t>nec</a:t>
            </a:r>
            <a:r>
              <a:rPr lang="en-US" dirty="0" smtClean="0"/>
              <a:t> </a:t>
            </a:r>
            <a:r>
              <a:rPr lang="en-US" dirty="0" err="1" smtClean="0"/>
              <a:t>mauris</a:t>
            </a:r>
            <a:r>
              <a:rPr lang="en-US" dirty="0" smtClean="0"/>
              <a:t> </a:t>
            </a:r>
            <a:r>
              <a:rPr lang="en-US" dirty="0" err="1" smtClean="0"/>
              <a:t>bibendum</a:t>
            </a:r>
            <a:r>
              <a:rPr lang="en-US" dirty="0" smtClean="0"/>
              <a:t> </a:t>
            </a:r>
            <a:r>
              <a:rPr lang="en-US" dirty="0" err="1" smtClean="0"/>
              <a:t>tempor</a:t>
            </a:r>
            <a:r>
              <a:rPr lang="en-US" dirty="0" smtClean="0"/>
              <a:t>.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Point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‹#›</a:t>
            </a:fld>
            <a:endParaRPr lang="uk-UA" dirty="0"/>
          </a:p>
        </p:txBody>
      </p:sp>
      <p:sp>
        <p:nvSpPr>
          <p:cNvPr id="5" name="Shape 151"/>
          <p:cNvSpPr/>
          <p:nvPr userDrawn="1"/>
        </p:nvSpPr>
        <p:spPr>
          <a:xfrm flipV="1">
            <a:off x="3363079" y="5335185"/>
            <a:ext cx="1" cy="3045630"/>
          </a:xfrm>
          <a:prstGeom prst="line">
            <a:avLst/>
          </a:prstGeom>
          <a:ln w="101600">
            <a:solidFill>
              <a:srgbClr val="FFFFFF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6" name="Shape 152"/>
          <p:cNvSpPr/>
          <p:nvPr userDrawn="1"/>
        </p:nvSpPr>
        <p:spPr>
          <a:xfrm>
            <a:off x="1985824" y="5222874"/>
            <a:ext cx="1230511" cy="231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5000" b="1">
                <a:solidFill>
                  <a:schemeClr val="accent3">
                    <a:satOff val="18648"/>
                    <a:lumOff val="5971"/>
                  </a:schemeClr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r>
              <a:rPr dirty="0"/>
              <a:t>1</a:t>
            </a:r>
          </a:p>
        </p:txBody>
      </p:sp>
      <p:sp>
        <p:nvSpPr>
          <p:cNvPr id="7" name="Shape 154"/>
          <p:cNvSpPr/>
          <p:nvPr userDrawn="1"/>
        </p:nvSpPr>
        <p:spPr>
          <a:xfrm flipV="1">
            <a:off x="10177085" y="5319136"/>
            <a:ext cx="1" cy="3045631"/>
          </a:xfrm>
          <a:prstGeom prst="line">
            <a:avLst/>
          </a:prstGeom>
          <a:ln w="101600">
            <a:solidFill>
              <a:srgbClr val="FFFFFF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8" name="Shape 155"/>
          <p:cNvSpPr/>
          <p:nvPr userDrawn="1"/>
        </p:nvSpPr>
        <p:spPr>
          <a:xfrm>
            <a:off x="8799829" y="5206826"/>
            <a:ext cx="1230512" cy="231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5000" b="1">
                <a:solidFill>
                  <a:schemeClr val="accent3">
                    <a:satOff val="18648"/>
                    <a:lumOff val="5971"/>
                  </a:schemeClr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r>
              <a:rPr dirty="0"/>
              <a:t>2</a:t>
            </a:r>
          </a:p>
        </p:txBody>
      </p:sp>
      <p:sp>
        <p:nvSpPr>
          <p:cNvPr id="10" name="Shape 157"/>
          <p:cNvSpPr/>
          <p:nvPr userDrawn="1"/>
        </p:nvSpPr>
        <p:spPr>
          <a:xfrm flipV="1">
            <a:off x="17273993" y="5303088"/>
            <a:ext cx="1" cy="3045630"/>
          </a:xfrm>
          <a:prstGeom prst="line">
            <a:avLst/>
          </a:prstGeom>
          <a:ln w="101600">
            <a:solidFill>
              <a:srgbClr val="FFFFFF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11" name="Shape 158"/>
          <p:cNvSpPr/>
          <p:nvPr userDrawn="1"/>
        </p:nvSpPr>
        <p:spPr>
          <a:xfrm>
            <a:off x="15896738" y="5190777"/>
            <a:ext cx="1230512" cy="231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5000" b="1">
                <a:solidFill>
                  <a:schemeClr val="accent3">
                    <a:satOff val="18648"/>
                    <a:lumOff val="5971"/>
                  </a:schemeClr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r>
              <a:rPr dirty="0"/>
              <a:t>3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4" hasCustomPrompt="1"/>
          </p:nvPr>
        </p:nvSpPr>
        <p:spPr>
          <a:xfrm>
            <a:off x="6358758" y="1593850"/>
            <a:ext cx="11666483" cy="128270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8000" b="1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defRPr>
            </a:lvl1pPr>
          </a:lstStyle>
          <a:p>
            <a:pPr lvl="0"/>
            <a:r>
              <a:rPr lang="en-US" dirty="0" smtClean="0"/>
              <a:t>TITLE TEXT</a:t>
            </a:r>
            <a:endParaRPr lang="en-US" dirty="0"/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5" hasCustomPrompt="1"/>
          </p:nvPr>
        </p:nvSpPr>
        <p:spPr>
          <a:xfrm>
            <a:off x="3765669" y="5556092"/>
            <a:ext cx="4887415" cy="3429000"/>
          </a:xfrm>
          <a:prstGeom prst="rect">
            <a:avLst/>
          </a:prstGeom>
        </p:spPr>
        <p:txBody>
          <a:bodyPr wrap="square"/>
          <a:lstStyle>
            <a:lvl1pPr marL="0" indent="0">
              <a:buNone/>
              <a:defRPr spc="-50" baseline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pPr lvl="0"/>
            <a:r>
              <a:rPr lang="en-US" dirty="0" smtClean="0"/>
              <a:t>Lorem ipsum dolor sit </a:t>
            </a:r>
            <a:r>
              <a:rPr lang="en-US" dirty="0" err="1" smtClean="0"/>
              <a:t>amet</a:t>
            </a:r>
            <a:endParaRPr lang="en-US" dirty="0"/>
          </a:p>
        </p:txBody>
      </p:sp>
      <p:sp>
        <p:nvSpPr>
          <p:cNvPr id="22" name="Text Placeholder 20"/>
          <p:cNvSpPr>
            <a:spLocks noGrp="1"/>
          </p:cNvSpPr>
          <p:nvPr>
            <p:ph type="body" sz="quarter" idx="16" hasCustomPrompt="1"/>
          </p:nvPr>
        </p:nvSpPr>
        <p:spPr>
          <a:xfrm>
            <a:off x="10519832" y="5556092"/>
            <a:ext cx="4887415" cy="3429000"/>
          </a:xfrm>
          <a:prstGeom prst="rect">
            <a:avLst/>
          </a:prstGeom>
        </p:spPr>
        <p:txBody>
          <a:bodyPr wrap="square"/>
          <a:lstStyle>
            <a:lvl1pPr marL="0" indent="0">
              <a:buNone/>
              <a:defRPr spc="-50" baseline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pPr lvl="0"/>
            <a:r>
              <a:rPr lang="en-US" dirty="0" smtClean="0"/>
              <a:t>Lorem ipsum dolor sit </a:t>
            </a:r>
            <a:r>
              <a:rPr lang="en-US" dirty="0" err="1" smtClean="0"/>
              <a:t>amet</a:t>
            </a:r>
            <a:endParaRPr lang="en-US" dirty="0"/>
          </a:p>
        </p:txBody>
      </p:sp>
      <p:sp>
        <p:nvSpPr>
          <p:cNvPr id="23" name="Text Placeholder 20"/>
          <p:cNvSpPr>
            <a:spLocks noGrp="1"/>
          </p:cNvSpPr>
          <p:nvPr>
            <p:ph type="body" sz="quarter" idx="17" hasCustomPrompt="1"/>
          </p:nvPr>
        </p:nvSpPr>
        <p:spPr>
          <a:xfrm>
            <a:off x="17616741" y="5556092"/>
            <a:ext cx="4887415" cy="3429000"/>
          </a:xfrm>
          <a:prstGeom prst="rect">
            <a:avLst/>
          </a:prstGeom>
        </p:spPr>
        <p:txBody>
          <a:bodyPr wrap="square"/>
          <a:lstStyle>
            <a:lvl1pPr marL="0" indent="0">
              <a:buNone/>
              <a:defRPr spc="-50" baseline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pPr lvl="0"/>
            <a:r>
              <a:rPr lang="en-US" dirty="0" smtClean="0"/>
              <a:t>Lorem ipsum dolor sit </a:t>
            </a:r>
            <a:r>
              <a:rPr lang="en-US" dirty="0" err="1" smtClean="0"/>
              <a:t>amet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912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Bod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76400" y="1571822"/>
            <a:ext cx="21031200" cy="1486477"/>
          </a:xfrm>
          <a:prstGeom prst="rect">
            <a:avLst/>
          </a:prstGeom>
        </p:spPr>
        <p:txBody>
          <a:bodyPr/>
          <a:lstStyle>
            <a:lvl1pPr>
              <a:defRPr sz="8000" b="1" spc="-400" baseline="0">
                <a:solidFill>
                  <a:schemeClr val="tx2">
                    <a:lumMod val="50000"/>
                  </a:schemeClr>
                </a:solidFill>
                <a:latin typeface="Trebuchet MS" charset="0"/>
                <a:ea typeface="Trebuchet MS" charset="0"/>
                <a:cs typeface="Trebuchet MS" charset="0"/>
              </a:defRPr>
            </a:lvl1pPr>
          </a:lstStyle>
          <a:p>
            <a:r>
              <a:rPr lang="en-US" dirty="0" smtClean="0"/>
              <a:t>STATEMENT TITLE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‹#›</a:t>
            </a:fld>
            <a:endParaRPr lang="uk-UA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676400" y="4599803"/>
            <a:ext cx="21031200" cy="6454775"/>
          </a:xfrm>
          <a:prstGeom prst="rect">
            <a:avLst/>
          </a:prstGeom>
        </p:spPr>
        <p:txBody>
          <a:bodyPr/>
          <a:lstStyle>
            <a:lvl1pPr marL="0" indent="0" algn="ctr" hangingPunct="0">
              <a:lnSpc>
                <a:spcPts val="10400"/>
              </a:lnSpc>
              <a:spcBef>
                <a:spcPts val="3500"/>
              </a:spcBef>
              <a:buNone/>
              <a:defRPr sz="11000" spc="-210" baseline="0">
                <a:solidFill>
                  <a:schemeClr val="tx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635000" indent="0">
              <a:buNone/>
              <a:defRPr>
                <a:latin typeface="Calibri" charset="0"/>
                <a:ea typeface="Calibri" charset="0"/>
                <a:cs typeface="Calibri" charset="0"/>
              </a:defRPr>
            </a:lvl2pPr>
            <a:lvl3pPr marL="1270000" indent="0">
              <a:buNone/>
              <a:defRPr>
                <a:latin typeface="Calibri" charset="0"/>
                <a:ea typeface="Calibri" charset="0"/>
                <a:cs typeface="Calibri" charset="0"/>
              </a:defRPr>
            </a:lvl3pPr>
            <a:lvl4pPr marL="1905000" indent="0">
              <a:buNone/>
              <a:defRPr>
                <a:latin typeface="Calibri" charset="0"/>
                <a:ea typeface="Calibri" charset="0"/>
                <a:cs typeface="Calibri" charset="0"/>
              </a:defRPr>
            </a:lvl4pPr>
            <a:lvl5pPr marL="2540000" indent="0">
              <a:buNone/>
              <a:defRPr>
                <a:latin typeface="Calibri" charset="0"/>
                <a:ea typeface="Calibri" charset="0"/>
                <a:cs typeface="Calibri" charset="0"/>
              </a:defRPr>
            </a:lvl5pPr>
          </a:lstStyle>
          <a:p>
            <a:pPr lvl="0"/>
            <a:r>
              <a:rPr lang="en-US" dirty="0" smtClean="0"/>
              <a:t>Lorem ipsum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Proin</a:t>
            </a:r>
            <a:r>
              <a:rPr lang="en-US" dirty="0" smtClean="0"/>
              <a:t> </a:t>
            </a:r>
            <a:r>
              <a:rPr lang="en-US" dirty="0" err="1" smtClean="0"/>
              <a:t>mollis</a:t>
            </a:r>
            <a:r>
              <a:rPr lang="en-US" dirty="0" smtClean="0"/>
              <a:t> </a:t>
            </a:r>
            <a:r>
              <a:rPr lang="en-US" dirty="0" err="1" smtClean="0"/>
              <a:t>diam</a:t>
            </a:r>
            <a:r>
              <a:rPr lang="en-US" dirty="0" smtClean="0"/>
              <a:t> </a:t>
            </a:r>
            <a:r>
              <a:rPr lang="en-US" dirty="0" err="1" smtClean="0"/>
              <a:t>viverra</a:t>
            </a:r>
            <a:r>
              <a:rPr lang="en-US" dirty="0" smtClean="0"/>
              <a:t> </a:t>
            </a:r>
            <a:r>
              <a:rPr lang="en-US" dirty="0" err="1" smtClean="0"/>
              <a:t>neque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3819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Title Graphic Pyramid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27"/>
          <p:cNvSpPr>
            <a:spLocks noGrp="1"/>
          </p:cNvSpPr>
          <p:nvPr>
            <p:ph type="sldNum" sz="quarter" idx="2"/>
          </p:nvPr>
        </p:nvSpPr>
        <p:spPr>
          <a:xfrm>
            <a:off x="1004400" y="13183826"/>
            <a:ext cx="371774" cy="4064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 dirty="0"/>
          </a:p>
        </p:txBody>
      </p:sp>
      <p:sp>
        <p:nvSpPr>
          <p:cNvPr id="6" name="Shape 146"/>
          <p:cNvSpPr>
            <a:spLocks noGrp="1"/>
          </p:cNvSpPr>
          <p:nvPr>
            <p:ph type="title" hasCustomPrompt="1"/>
          </p:nvPr>
        </p:nvSpPr>
        <p:spPr>
          <a:xfrm>
            <a:off x="3051472" y="6194905"/>
            <a:ext cx="18281055" cy="1329943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defTabSz="800735">
              <a:lnSpc>
                <a:spcPct val="80000"/>
              </a:lnSpc>
              <a:defRPr sz="10700" spc="-213" baseline="0">
                <a:solidFill>
                  <a:schemeClr val="tx2">
                    <a:lumMod val="50000"/>
                  </a:schemeClr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lnSpc>
                <a:spcPct val="80000"/>
              </a:lnSpc>
            </a:pPr>
            <a:r>
              <a:rPr kumimoji="0" lang="en-US" sz="9600" b="1" i="0" u="none" strike="noStrike" cap="none" spc="-400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uFillTx/>
                <a:latin typeface="Trebuchet MS"/>
                <a:ea typeface="Trebuchet MS"/>
                <a:cs typeface="Trebuchet MS"/>
                <a:sym typeface="Helvetica Light"/>
              </a:rPr>
              <a:t>STATEMENT TITLE</a:t>
            </a:r>
            <a:endParaRPr kumimoji="0" lang="en-US" sz="9600" b="1" i="0" u="none" strike="noStrike" cap="none" spc="-400" normalizeH="0" baseline="0" dirty="0">
              <a:ln>
                <a:noFill/>
              </a:ln>
              <a:solidFill>
                <a:srgbClr val="333333"/>
              </a:solidFill>
              <a:effectLst/>
              <a:uFillTx/>
              <a:latin typeface="Trebuchet MS"/>
              <a:ea typeface="Trebuchet MS"/>
              <a:cs typeface="Trebuchet MS"/>
              <a:sym typeface="Helvetica Ligh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theme" Target="../theme/theme1.xml"/><Relationship Id="rId28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/>
        </p:nvSpPr>
        <p:spPr>
          <a:xfrm>
            <a:off x="0" y="13055600"/>
            <a:ext cx="24384000" cy="660401"/>
          </a:xfrm>
          <a:prstGeom prst="rect">
            <a:avLst/>
          </a:prstGeom>
          <a:gradFill>
            <a:gsLst>
              <a:gs pos="0">
                <a:schemeClr val="accent1">
                  <a:hueOff val="47394"/>
                  <a:satOff val="-25753"/>
                  <a:lumOff val="-7544"/>
                </a:schemeClr>
              </a:gs>
              <a:gs pos="100000">
                <a:schemeClr val="accent1">
                  <a:hueOff val="273562"/>
                  <a:satOff val="2937"/>
                  <a:lumOff val="-22233"/>
                </a:schemeClr>
              </a:gs>
            </a:gsLst>
            <a:lin ang="276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1004833" y="13182600"/>
            <a:ext cx="371774" cy="4064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0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 dirty="0"/>
          </a:p>
        </p:txBody>
      </p:sp>
      <p:sp>
        <p:nvSpPr>
          <p:cNvPr id="5" name="Shape 5"/>
          <p:cNvSpPr/>
          <p:nvPr/>
        </p:nvSpPr>
        <p:spPr>
          <a:xfrm>
            <a:off x="1455013" y="13176250"/>
            <a:ext cx="6848154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 dirty="0"/>
              <a:t>BEST BUY CANADA </a:t>
            </a:r>
            <a:r>
              <a:rPr sz="1600" dirty="0"/>
              <a:t>•</a:t>
            </a:r>
            <a:r>
              <a:rPr dirty="0"/>
              <a:t> DIGITAL EXPERIENCE </a:t>
            </a:r>
            <a:r>
              <a:rPr sz="1600" dirty="0"/>
              <a:t>•</a:t>
            </a:r>
            <a:r>
              <a:rPr dirty="0"/>
              <a:t> </a:t>
            </a:r>
            <a:r>
              <a:rPr i="1" dirty="0"/>
              <a:t>Private &amp; Confidential</a:t>
            </a:r>
          </a:p>
        </p:txBody>
      </p:sp>
      <p:pic>
        <p:nvPicPr>
          <p:cNvPr id="6" name="pasted-image.pdf"/>
          <p:cNvPicPr>
            <a:picLocks noChangeAspect="1"/>
          </p:cNvPicPr>
          <p:nvPr/>
        </p:nvPicPr>
        <p:blipFill>
          <a:blip r:embed="rId28">
            <a:extLst/>
          </a:blip>
          <a:stretch>
            <a:fillRect/>
          </a:stretch>
        </p:blipFill>
        <p:spPr>
          <a:xfrm>
            <a:off x="23164800" y="13182600"/>
            <a:ext cx="593058" cy="406400"/>
          </a:xfrm>
          <a:prstGeom prst="rect">
            <a:avLst/>
          </a:prstGeom>
          <a:ln w="12700">
            <a:miter lim="400000"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83" r:id="rId3"/>
    <p:sldLayoutId id="2147483651" r:id="rId4"/>
    <p:sldLayoutId id="2147483685" r:id="rId5"/>
    <p:sldLayoutId id="2147483684" r:id="rId6"/>
    <p:sldLayoutId id="2147483686" r:id="rId7"/>
    <p:sldLayoutId id="2147483662" r:id="rId8"/>
    <p:sldLayoutId id="2147483663" r:id="rId9"/>
    <p:sldLayoutId id="2147483664" r:id="rId10"/>
    <p:sldLayoutId id="2147483666" r:id="rId11"/>
    <p:sldLayoutId id="2147483667" r:id="rId12"/>
    <p:sldLayoutId id="2147483668" r:id="rId13"/>
    <p:sldLayoutId id="2147483669" r:id="rId14"/>
    <p:sldLayoutId id="2147483670" r:id="rId15"/>
    <p:sldLayoutId id="2147483671" r:id="rId16"/>
    <p:sldLayoutId id="2147483672" r:id="rId17"/>
    <p:sldLayoutId id="2147483673" r:id="rId18"/>
    <p:sldLayoutId id="2147483674" r:id="rId19"/>
    <p:sldLayoutId id="2147483675" r:id="rId20"/>
    <p:sldLayoutId id="2147483676" r:id="rId21"/>
    <p:sldLayoutId id="2147483677" r:id="rId22"/>
    <p:sldLayoutId id="2147483678" r:id="rId23"/>
    <p:sldLayoutId id="2147483679" r:id="rId24"/>
    <p:sldLayoutId id="2147483680" r:id="rId25"/>
    <p:sldLayoutId id="2147483681" r:id="rId26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hf hdr="0" ftr="0" dt="0"/>
  <p:txStyles>
    <p:title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-448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228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-448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457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-448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685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-448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9144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-448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11430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-448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1371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-448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1600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-448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1828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-448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63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127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90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254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317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381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444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508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571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228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457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685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9144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11430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1371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1600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1828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7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1.png"/><Relationship Id="rId6" Type="http://schemas.openxmlformats.org/officeDocument/2006/relationships/image" Target="../media/image29.png"/><Relationship Id="rId7" Type="http://schemas.openxmlformats.org/officeDocument/2006/relationships/image" Target="../media/image34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1.png"/><Relationship Id="rId6" Type="http://schemas.openxmlformats.org/officeDocument/2006/relationships/image" Target="../media/image29.png"/><Relationship Id="rId7" Type="http://schemas.openxmlformats.org/officeDocument/2006/relationships/image" Target="../media/image34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6" Type="http://schemas.openxmlformats.org/officeDocument/2006/relationships/image" Target="../media/image41.png"/><Relationship Id="rId7" Type="http://schemas.openxmlformats.org/officeDocument/2006/relationships/image" Target="../media/image1.png"/><Relationship Id="rId8" Type="http://schemas.openxmlformats.org/officeDocument/2006/relationships/image" Target="../media/image42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9.png"/><Relationship Id="rId5" Type="http://schemas.openxmlformats.org/officeDocument/2006/relationships/image" Target="../media/image34.png"/><Relationship Id="rId6" Type="http://schemas.openxmlformats.org/officeDocument/2006/relationships/image" Target="../media/image42.png"/><Relationship Id="rId7" Type="http://schemas.openxmlformats.org/officeDocument/2006/relationships/image" Target="../media/image43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4.png"/><Relationship Id="rId3" Type="http://schemas.openxmlformats.org/officeDocument/2006/relationships/image" Target="../media/image4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5" Type="http://schemas.openxmlformats.org/officeDocument/2006/relationships/image" Target="../media/image34.png"/><Relationship Id="rId6" Type="http://schemas.openxmlformats.org/officeDocument/2006/relationships/image" Target="../media/image49.png"/><Relationship Id="rId7" Type="http://schemas.openxmlformats.org/officeDocument/2006/relationships/image" Target="../media/image50.png"/><Relationship Id="rId8" Type="http://schemas.openxmlformats.org/officeDocument/2006/relationships/image" Target="../media/image51.png"/><Relationship Id="rId9" Type="http://schemas.openxmlformats.org/officeDocument/2006/relationships/image" Target="../media/image42.png"/><Relationship Id="rId10" Type="http://schemas.openxmlformats.org/officeDocument/2006/relationships/image" Target="../media/image1.png"/><Relationship Id="rId11" Type="http://schemas.openxmlformats.org/officeDocument/2006/relationships/image" Target="../media/image52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4" Type="http://schemas.openxmlformats.org/officeDocument/2006/relationships/image" Target="../media/image29.png"/><Relationship Id="rId5" Type="http://schemas.openxmlformats.org/officeDocument/2006/relationships/image" Target="../media/image34.png"/><Relationship Id="rId6" Type="http://schemas.openxmlformats.org/officeDocument/2006/relationships/image" Target="../media/image30.png"/><Relationship Id="rId7" Type="http://schemas.openxmlformats.org/officeDocument/2006/relationships/image" Target="../media/image31.png"/><Relationship Id="rId8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4" Type="http://schemas.openxmlformats.org/officeDocument/2006/relationships/image" Target="../media/image31.png"/><Relationship Id="rId5" Type="http://schemas.openxmlformats.org/officeDocument/2006/relationships/image" Target="../media/image24.png"/><Relationship Id="rId6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6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6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6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7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8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8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7832" y="2794000"/>
            <a:ext cx="22286968" cy="6972300"/>
          </a:xfrm>
        </p:spPr>
        <p:txBody>
          <a:bodyPr/>
          <a:lstStyle/>
          <a:p>
            <a:r>
              <a:rPr lang="en-US" sz="16000" dirty="0" smtClean="0"/>
              <a:t>Geek Squad Home Membership Plan UX vision </a:t>
            </a:r>
            <a:br>
              <a:rPr lang="en-US" sz="16000" dirty="0" smtClean="0"/>
            </a:br>
            <a:r>
              <a:rPr lang="en-US" sz="16000" dirty="0" smtClean="0"/>
              <a:t>Design Sprint </a:t>
            </a:r>
            <a:endParaRPr lang="en-US" sz="160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 smtClean="0"/>
              <a:t>Digital Experience &amp; Usability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7919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10</a:t>
            </a:fld>
            <a:endParaRPr lang="uk-UA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406040" y="5435601"/>
            <a:ext cx="20323488" cy="2648048"/>
          </a:xfrm>
        </p:spPr>
        <p:txBody>
          <a:bodyPr/>
          <a:lstStyle/>
          <a:p>
            <a:r>
              <a:rPr lang="en-US" sz="9600" b="1" spc="-400" dirty="0" smtClean="0">
                <a:latin typeface="Trebuchet MS" charset="0"/>
                <a:ea typeface="Trebuchet MS" charset="0"/>
                <a:cs typeface="Trebuchet MS" charset="0"/>
              </a:rPr>
              <a:t>PERSONALIZED VALUE</a:t>
            </a:r>
            <a:endParaRPr lang="en-US" sz="9600" b="1" spc="-400" dirty="0">
              <a:latin typeface="Trebuchet MS" charset="0"/>
              <a:ea typeface="Trebuchet MS" charset="0"/>
              <a:cs typeface="Trebuchet M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8640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11</a:t>
            </a:fld>
            <a:endParaRPr lang="uk-UA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1004834" y="427860"/>
            <a:ext cx="2371294" cy="564256"/>
          </a:xfrm>
        </p:spPr>
        <p:txBody>
          <a:bodyPr/>
          <a:lstStyle/>
          <a:p>
            <a:r>
              <a:rPr lang="en-US" dirty="0" smtClean="0"/>
              <a:t>UX THEMES</a:t>
            </a:r>
            <a:endParaRPr lang="en-US" dirty="0"/>
          </a:p>
        </p:txBody>
      </p:sp>
      <p:pic>
        <p:nvPicPr>
          <p:cNvPr id="5" name="Picture 4" descr="Report-2.psd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38687" y="141106"/>
            <a:ext cx="6219661" cy="12763530"/>
          </a:xfrm>
          <a:prstGeom prst="rect">
            <a:avLst/>
          </a:prstGeom>
        </p:spPr>
      </p:pic>
      <p:pic>
        <p:nvPicPr>
          <p:cNvPr id="2" name="Picture 1" descr="Member.psd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30626"/>
            <a:ext cx="2888247" cy="4671476"/>
          </a:xfrm>
          <a:prstGeom prst="rect">
            <a:avLst/>
          </a:prstGeom>
        </p:spPr>
      </p:pic>
      <p:pic>
        <p:nvPicPr>
          <p:cNvPr id="3" name="Picture 2" descr="TV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229" y="2805226"/>
            <a:ext cx="4247771" cy="4230574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004834" y="7454542"/>
            <a:ext cx="5548366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i="1" dirty="0" smtClean="0">
                <a:latin typeface="Calibri"/>
                <a:ea typeface="Calibri" charset="0"/>
                <a:cs typeface="Calibri"/>
              </a:rPr>
              <a:t>Member buys TV</a:t>
            </a:r>
          </a:p>
        </p:txBody>
      </p:sp>
      <p:sp>
        <p:nvSpPr>
          <p:cNvPr id="12" name="Rectangle 11"/>
          <p:cNvSpPr/>
          <p:nvPr/>
        </p:nvSpPr>
        <p:spPr>
          <a:xfrm>
            <a:off x="9161512" y="8900516"/>
            <a:ext cx="9228088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i="1" dirty="0" smtClean="0">
                <a:latin typeface="Calibri"/>
                <a:ea typeface="Calibri" charset="0"/>
                <a:cs typeface="Calibri"/>
              </a:rPr>
              <a:t>Receives quarterly report with</a:t>
            </a:r>
          </a:p>
          <a:p>
            <a:pPr marL="685800" indent="-685800" algn="l">
              <a:buFont typeface="Arial"/>
              <a:buChar char="•"/>
            </a:pPr>
            <a:r>
              <a:rPr lang="en-US" i="1" dirty="0" smtClean="0">
                <a:latin typeface="Calibri"/>
                <a:ea typeface="Calibri" charset="0"/>
                <a:cs typeface="Calibri"/>
              </a:rPr>
              <a:t>Money saved</a:t>
            </a:r>
          </a:p>
          <a:p>
            <a:pPr marL="685800" indent="-685800" algn="l">
              <a:buFont typeface="Arial"/>
              <a:buChar char="•"/>
            </a:pPr>
            <a:r>
              <a:rPr lang="en-US" i="1" dirty="0" smtClean="0">
                <a:latin typeface="Calibri"/>
                <a:ea typeface="Calibri" charset="0"/>
                <a:cs typeface="Calibri"/>
              </a:rPr>
              <a:t>Hours of service received</a:t>
            </a:r>
          </a:p>
          <a:p>
            <a:pPr marL="685800" indent="-685800" algn="l">
              <a:buFont typeface="Arial"/>
              <a:buChar char="•"/>
            </a:pPr>
            <a:r>
              <a:rPr lang="en-US" i="1" dirty="0" smtClean="0">
                <a:latin typeface="Calibri"/>
                <a:ea typeface="Calibri" charset="0"/>
                <a:cs typeface="Calibri"/>
              </a:rPr>
              <a:t>Related perks and services</a:t>
            </a:r>
          </a:p>
        </p:txBody>
      </p:sp>
      <p:pic>
        <p:nvPicPr>
          <p:cNvPr id="8" name="Picture 7" descr="TV-install.psd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3456" y="2438432"/>
            <a:ext cx="5003512" cy="4850295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9161513" y="7492284"/>
            <a:ext cx="5548366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i="1" dirty="0" smtClean="0">
                <a:latin typeface="Calibri"/>
                <a:ea typeface="Calibri" charset="0"/>
                <a:cs typeface="Calibri"/>
              </a:rPr>
              <a:t>Gets it installed</a:t>
            </a:r>
          </a:p>
        </p:txBody>
      </p:sp>
      <p:sp>
        <p:nvSpPr>
          <p:cNvPr id="17" name="Right Arrow 16"/>
          <p:cNvSpPr/>
          <p:nvPr/>
        </p:nvSpPr>
        <p:spPr>
          <a:xfrm>
            <a:off x="7242279" y="4126785"/>
            <a:ext cx="1561177" cy="1303855"/>
          </a:xfrm>
          <a:prstGeom prst="rightArrow">
            <a:avLst>
              <a:gd name="adj1" fmla="val 26959"/>
              <a:gd name="adj2" fmla="val 46568"/>
            </a:avLst>
          </a:prstGeom>
          <a:blipFill rotWithShape="1">
            <a:blip r:embed="rId7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8" name="Right Arrow 17"/>
          <p:cNvSpPr/>
          <p:nvPr/>
        </p:nvSpPr>
        <p:spPr>
          <a:xfrm>
            <a:off x="15243279" y="4778712"/>
            <a:ext cx="1561177" cy="1303855"/>
          </a:xfrm>
          <a:prstGeom prst="rightArrow">
            <a:avLst>
              <a:gd name="adj1" fmla="val 26959"/>
              <a:gd name="adj2" fmla="val 46568"/>
            </a:avLst>
          </a:prstGeom>
          <a:blipFill rotWithShape="1">
            <a:blip r:embed="rId7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089291" y="427860"/>
            <a:ext cx="9795744" cy="564256"/>
          </a:xfrm>
        </p:spPr>
        <p:txBody>
          <a:bodyPr/>
          <a:lstStyle/>
          <a:p>
            <a:r>
              <a:rPr lang="en-US" dirty="0" smtClean="0"/>
              <a:t>PERSONALIZED VALUE: MEMBER REPORT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7149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12</a:t>
            </a:fld>
            <a:endParaRPr lang="uk-UA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1004834" y="427860"/>
            <a:ext cx="2371294" cy="564256"/>
          </a:xfrm>
        </p:spPr>
        <p:txBody>
          <a:bodyPr/>
          <a:lstStyle/>
          <a:p>
            <a:r>
              <a:rPr lang="en-US" dirty="0" smtClean="0"/>
              <a:t>UX THEMES</a:t>
            </a:r>
            <a:endParaRPr lang="en-US" dirty="0"/>
          </a:p>
        </p:txBody>
      </p:sp>
      <p:pic>
        <p:nvPicPr>
          <p:cNvPr id="6" name="Picture 5" descr="Options.psd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73600" y="427860"/>
            <a:ext cx="6405153" cy="11812246"/>
          </a:xfrm>
          <a:prstGeom prst="rect">
            <a:avLst/>
          </a:prstGeom>
        </p:spPr>
      </p:pic>
      <p:pic>
        <p:nvPicPr>
          <p:cNvPr id="7" name="Picture 6" descr="Website.psd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1243" y="1752600"/>
            <a:ext cx="9013187" cy="8636000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>
            <a:off x="16007157" y="5511800"/>
            <a:ext cx="1092970" cy="1371600"/>
          </a:xfrm>
          <a:prstGeom prst="rightArrow">
            <a:avLst/>
          </a:prstGeom>
          <a:blipFill rotWithShape="1">
            <a:blip r:embed="rId5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089291" y="427860"/>
            <a:ext cx="9795744" cy="564256"/>
          </a:xfrm>
        </p:spPr>
        <p:txBody>
          <a:bodyPr/>
          <a:lstStyle/>
          <a:p>
            <a:r>
              <a:rPr lang="en-US" dirty="0" smtClean="0"/>
              <a:t>PERSONALIZED VALUE: PERSONALIZED SERVICE OFFERS</a:t>
            </a:r>
            <a:endParaRPr lang="en-US" dirty="0"/>
          </a:p>
        </p:txBody>
      </p:sp>
      <p:pic>
        <p:nvPicPr>
          <p:cNvPr id="18" name="Picture 17" descr="Member.psd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3814" y="4984750"/>
            <a:ext cx="3666914" cy="5930900"/>
          </a:xfrm>
          <a:prstGeom prst="rect">
            <a:avLst/>
          </a:prstGeom>
        </p:spPr>
      </p:pic>
      <p:pic>
        <p:nvPicPr>
          <p:cNvPr id="19" name="Picture 18" descr="anyone.psd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634" y="3759200"/>
            <a:ext cx="2092918" cy="3981450"/>
          </a:xfrm>
          <a:prstGeom prst="rect">
            <a:avLst/>
          </a:prstGeom>
        </p:spPr>
      </p:pic>
      <p:sp>
        <p:nvSpPr>
          <p:cNvPr id="20" name="Right Arrow 19"/>
          <p:cNvSpPr/>
          <p:nvPr/>
        </p:nvSpPr>
        <p:spPr>
          <a:xfrm>
            <a:off x="6177357" y="5511800"/>
            <a:ext cx="1092970" cy="1371600"/>
          </a:xfrm>
          <a:prstGeom prst="rightArrow">
            <a:avLst/>
          </a:prstGeom>
          <a:blipFill rotWithShape="1">
            <a:blip r:embed="rId5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1055634" y="10741256"/>
            <a:ext cx="15708366" cy="1498849"/>
          </a:xfrm>
        </p:spPr>
        <p:txBody>
          <a:bodyPr/>
          <a:lstStyle/>
          <a:p>
            <a:r>
              <a:rPr lang="en-US" b="0" dirty="0" smtClean="0">
                <a:latin typeface="Calibri" charset="0"/>
                <a:ea typeface="Calibri" charset="0"/>
                <a:cs typeface="Calibri" charset="0"/>
              </a:rPr>
              <a:t>Personalize service offers based on purchase for anyone arriving to the site.</a:t>
            </a:r>
          </a:p>
        </p:txBody>
      </p:sp>
    </p:spTree>
    <p:extLst>
      <p:ext uri="{BB962C8B-B14F-4D97-AF65-F5344CB8AC3E}">
        <p14:creationId xmlns:p14="http://schemas.microsoft.com/office/powerpoint/2010/main" val="3464310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13</a:t>
            </a:fld>
            <a:endParaRPr lang="uk-UA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82330" y="0"/>
            <a:ext cx="10894592" cy="18153757"/>
          </a:xfrm>
          <a:prstGeom prst="rect">
            <a:avLst/>
          </a:prstGeom>
        </p:spPr>
      </p:pic>
      <p:sp>
        <p:nvSpPr>
          <p:cNvPr id="8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1004832" y="2012494"/>
            <a:ext cx="22011921" cy="3351986"/>
          </a:xfrm>
        </p:spPr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Personalized value</a:t>
            </a:r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1004833" y="5364480"/>
            <a:ext cx="11601439" cy="6717372"/>
          </a:xfrm>
        </p:spPr>
        <p:txBody>
          <a:bodyPr/>
          <a:lstStyle/>
          <a:p>
            <a:r>
              <a:rPr lang="en-US" b="0" dirty="0" smtClean="0">
                <a:latin typeface="Calibri" charset="0"/>
                <a:ea typeface="Calibri" charset="0"/>
                <a:cs typeface="Calibri" charset="0"/>
              </a:rPr>
              <a:t>Communicate value of plan, savings and available perks</a:t>
            </a:r>
          </a:p>
          <a:p>
            <a:r>
              <a:rPr lang="en-US" b="0" dirty="0" smtClean="0">
                <a:latin typeface="Calibri" charset="0"/>
                <a:ea typeface="Calibri" charset="0"/>
                <a:cs typeface="Calibri" charset="0"/>
              </a:rPr>
              <a:t>Early access to sales or reserved inventory</a:t>
            </a:r>
          </a:p>
          <a:p>
            <a:r>
              <a:rPr lang="en-US" b="0" dirty="0">
                <a:latin typeface="Calibri" charset="0"/>
                <a:ea typeface="Calibri" charset="0"/>
                <a:cs typeface="Calibri" charset="0"/>
              </a:rPr>
              <a:t>Proactively calculate value paid membership would give to Best Buy customers – based on their </a:t>
            </a:r>
            <a:r>
              <a:rPr lang="en-US" b="0" dirty="0" smtClean="0">
                <a:latin typeface="Calibri" charset="0"/>
                <a:ea typeface="Calibri" charset="0"/>
                <a:cs typeface="Calibri" charset="0"/>
              </a:rPr>
              <a:t>purchases</a:t>
            </a:r>
          </a:p>
          <a:p>
            <a:endParaRPr lang="en-US" b="0" dirty="0" smtClean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1004834" y="427860"/>
            <a:ext cx="2371294" cy="564256"/>
          </a:xfrm>
        </p:spPr>
        <p:txBody>
          <a:bodyPr/>
          <a:lstStyle/>
          <a:p>
            <a:r>
              <a:rPr lang="en-US" dirty="0" smtClean="0"/>
              <a:t>UX THEMES</a:t>
            </a:r>
            <a:endParaRPr 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089291" y="427860"/>
            <a:ext cx="9795744" cy="564256"/>
          </a:xfrm>
        </p:spPr>
        <p:txBody>
          <a:bodyPr/>
          <a:lstStyle/>
          <a:p>
            <a:r>
              <a:rPr lang="en-US" dirty="0" smtClean="0"/>
              <a:t>PERSONALIZED VALUE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3808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14</a:t>
            </a:fld>
            <a:endParaRPr lang="uk-UA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406040" y="5435601"/>
            <a:ext cx="20323488" cy="2648048"/>
          </a:xfrm>
        </p:spPr>
        <p:txBody>
          <a:bodyPr/>
          <a:lstStyle/>
          <a:p>
            <a:r>
              <a:rPr lang="en-US" sz="9600" b="1" spc="-400" dirty="0" smtClean="0">
                <a:latin typeface="Trebuchet MS" charset="0"/>
                <a:ea typeface="Trebuchet MS" charset="0"/>
                <a:cs typeface="Trebuchet MS" charset="0"/>
              </a:rPr>
              <a:t>EASY ACCESS IS GREAT PROMOTION</a:t>
            </a:r>
            <a:endParaRPr lang="en-US" sz="9600" b="1" spc="-400" dirty="0">
              <a:latin typeface="Trebuchet MS" charset="0"/>
              <a:ea typeface="Trebuchet MS" charset="0"/>
              <a:cs typeface="Trebuchet M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5406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15</a:t>
            </a:fld>
            <a:endParaRPr lang="uk-UA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UX THEMES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193010" y="427860"/>
            <a:ext cx="13483887" cy="564256"/>
          </a:xfrm>
        </p:spPr>
        <p:txBody>
          <a:bodyPr/>
          <a:lstStyle/>
          <a:p>
            <a:r>
              <a:rPr lang="en-US" dirty="0" smtClean="0"/>
              <a:t>EASY ACCESS IS GREAT PROMOTION: BUILT-IN SETUP</a:t>
            </a:r>
            <a:endParaRPr lang="en-US" dirty="0"/>
          </a:p>
        </p:txBody>
      </p:sp>
      <p:pic>
        <p:nvPicPr>
          <p:cNvPr id="7" name="Picture 6" descr="PDP.psd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4802" y="1427317"/>
            <a:ext cx="6545112" cy="11639888"/>
          </a:xfrm>
          <a:prstGeom prst="rect">
            <a:avLst/>
          </a:prstGeom>
        </p:spPr>
      </p:pic>
      <p:pic>
        <p:nvPicPr>
          <p:cNvPr id="9" name="Picture 8" descr="Configurator.psd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1456" y="1793085"/>
            <a:ext cx="6080944" cy="6451088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>
            <a:off x="9147279" y="3968774"/>
            <a:ext cx="1561177" cy="1303855"/>
          </a:xfrm>
          <a:prstGeom prst="rightArrow">
            <a:avLst>
              <a:gd name="adj1" fmla="val 26959"/>
              <a:gd name="adj2" fmla="val 46568"/>
            </a:avLst>
          </a:prstGeom>
          <a:blipFill rotWithShape="1">
            <a:blip r:embed="rId5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124651" y="1427317"/>
            <a:ext cx="3068359" cy="4160684"/>
            <a:chOff x="198333" y="4158531"/>
            <a:chExt cx="3582951" cy="4858469"/>
          </a:xfrm>
        </p:grpSpPr>
        <p:pic>
          <p:nvPicPr>
            <p:cNvPr id="11" name="Picture 10" descr="Member.psd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4219" y="4590048"/>
              <a:ext cx="2737065" cy="4426952"/>
            </a:xfrm>
            <a:prstGeom prst="rect">
              <a:avLst/>
            </a:prstGeom>
          </p:spPr>
        </p:pic>
        <p:pic>
          <p:nvPicPr>
            <p:cNvPr id="13" name="Picture 12" descr="anyone.psd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8333" y="4158531"/>
              <a:ext cx="1562200" cy="2971839"/>
            </a:xfrm>
            <a:prstGeom prst="rect">
              <a:avLst/>
            </a:prstGeom>
          </p:spPr>
        </p:pic>
      </p:grpSp>
      <p:pic>
        <p:nvPicPr>
          <p:cNvPr id="16" name="Picture 15" descr="Member.psd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92785" y="6950721"/>
            <a:ext cx="2488241" cy="4024502"/>
          </a:xfrm>
          <a:prstGeom prst="rect">
            <a:avLst/>
          </a:prstGeom>
        </p:spPr>
      </p:pic>
      <p:pic>
        <p:nvPicPr>
          <p:cNvPr id="17" name="Picture 16" descr="anyone.psd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79247" y="446022"/>
            <a:ext cx="1420182" cy="2701672"/>
          </a:xfrm>
          <a:prstGeom prst="rect">
            <a:avLst/>
          </a:prstGeom>
        </p:spPr>
      </p:pic>
      <p:sp>
        <p:nvSpPr>
          <p:cNvPr id="18" name="Right Arrow 17"/>
          <p:cNvSpPr/>
          <p:nvPr/>
        </p:nvSpPr>
        <p:spPr>
          <a:xfrm rot="18900000">
            <a:off x="17021753" y="3276194"/>
            <a:ext cx="1561177" cy="1303855"/>
          </a:xfrm>
          <a:prstGeom prst="rightArrow">
            <a:avLst>
              <a:gd name="adj1" fmla="val 26959"/>
              <a:gd name="adj2" fmla="val 46568"/>
            </a:avLst>
          </a:prstGeom>
          <a:blipFill rotWithShape="1">
            <a:blip r:embed="rId5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9" name="Right Arrow 18"/>
          <p:cNvSpPr/>
          <p:nvPr/>
        </p:nvSpPr>
        <p:spPr>
          <a:xfrm rot="1800000">
            <a:off x="17021754" y="7253674"/>
            <a:ext cx="1561177" cy="1303855"/>
          </a:xfrm>
          <a:prstGeom prst="rightArrow">
            <a:avLst>
              <a:gd name="adj1" fmla="val 26959"/>
              <a:gd name="adj2" fmla="val 46568"/>
            </a:avLst>
          </a:prstGeom>
          <a:blipFill rotWithShape="1">
            <a:blip r:embed="rId5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18815284" y="3183026"/>
            <a:ext cx="5111516" cy="2887573"/>
          </a:xfrm>
        </p:spPr>
        <p:txBody>
          <a:bodyPr/>
          <a:lstStyle/>
          <a:p>
            <a:pPr marL="0" indent="0">
              <a:buNone/>
            </a:pPr>
            <a:r>
              <a:rPr lang="en-US" b="0" i="1" dirty="0" smtClean="0">
                <a:ea typeface="Calibri" charset="0"/>
              </a:rPr>
              <a:t>I should get this</a:t>
            </a:r>
            <a:r>
              <a:rPr lang="is-IS" b="0" i="1" dirty="0" smtClean="0">
                <a:ea typeface="Calibri" charset="0"/>
              </a:rPr>
              <a:t>… how can I become a member?</a:t>
            </a:r>
            <a:endParaRPr lang="en-US" b="0" i="1" dirty="0" smtClean="0">
              <a:ea typeface="Calibri" charset="0"/>
            </a:endParaRPr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18779247" y="10774518"/>
            <a:ext cx="5063486" cy="1357803"/>
          </a:xfrm>
        </p:spPr>
        <p:txBody>
          <a:bodyPr/>
          <a:lstStyle/>
          <a:p>
            <a:pPr marL="0" indent="0">
              <a:buNone/>
            </a:pPr>
            <a:r>
              <a:rPr lang="en-US" b="0" i="1" dirty="0" smtClean="0">
                <a:ea typeface="Calibri" charset="0"/>
              </a:rPr>
              <a:t>Oh cool, it’s free </a:t>
            </a:r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11144485" y="8808830"/>
            <a:ext cx="5517915" cy="3822457"/>
          </a:xfrm>
        </p:spPr>
        <p:txBody>
          <a:bodyPr/>
          <a:lstStyle/>
          <a:p>
            <a:pPr marL="0" indent="0">
              <a:buNone/>
            </a:pPr>
            <a:r>
              <a:rPr lang="en-CA" b="0" dirty="0" smtClean="0">
                <a:ea typeface="Calibri" charset="0"/>
              </a:rPr>
              <a:t>Anyone shopping can configure and customize their purchase. Free callout to members.</a:t>
            </a:r>
            <a:endParaRPr lang="en-US" b="0" dirty="0" smtClean="0">
              <a:ea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0113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16</a:t>
            </a:fld>
            <a:endParaRPr lang="uk-UA" dirty="0"/>
          </a:p>
        </p:txBody>
      </p:sp>
      <p:pic>
        <p:nvPicPr>
          <p:cNvPr id="8" name="Picture 7" descr="Blog.psd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5145" y="1899837"/>
            <a:ext cx="5905500" cy="10845800"/>
          </a:xfrm>
          <a:prstGeom prst="rect">
            <a:avLst/>
          </a:prstGeom>
        </p:spPr>
      </p:pic>
      <p:sp>
        <p:nvSpPr>
          <p:cNvPr id="18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1004834" y="427860"/>
            <a:ext cx="2371294" cy="564256"/>
          </a:xfrm>
        </p:spPr>
        <p:txBody>
          <a:bodyPr/>
          <a:lstStyle/>
          <a:p>
            <a:r>
              <a:rPr lang="en-US" dirty="0" smtClean="0"/>
              <a:t>UX THEMES</a:t>
            </a:r>
            <a:endParaRPr lang="en-US" dirty="0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089290" y="427860"/>
            <a:ext cx="10651653" cy="564256"/>
          </a:xfrm>
        </p:spPr>
        <p:txBody>
          <a:bodyPr/>
          <a:lstStyle/>
          <a:p>
            <a:r>
              <a:rPr lang="en-US" dirty="0" smtClean="0"/>
              <a:t>EASY ACCESS IS GREAT PROMOTION: CONTENT TO MEMBERSHIP</a:t>
            </a:r>
            <a:endParaRPr lang="en-US" dirty="0"/>
          </a:p>
        </p:txBody>
      </p:sp>
      <p:pic>
        <p:nvPicPr>
          <p:cNvPr id="2" name="Picture 1" descr="broken laptop.psd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977" y="2296675"/>
            <a:ext cx="3838538" cy="3037325"/>
          </a:xfrm>
          <a:prstGeom prst="rect">
            <a:avLst/>
          </a:prstGeom>
        </p:spPr>
      </p:pic>
      <p:pic>
        <p:nvPicPr>
          <p:cNvPr id="3" name="Picture 2" descr="google.psd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090" y="7886700"/>
            <a:ext cx="5323085" cy="2870200"/>
          </a:xfrm>
          <a:prstGeom prst="rect">
            <a:avLst/>
          </a:prstGeom>
        </p:spPr>
      </p:pic>
      <p:pic>
        <p:nvPicPr>
          <p:cNvPr id="5" name="Picture 4" descr="confused.psd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89276" y="4622800"/>
            <a:ext cx="2183301" cy="3962400"/>
          </a:xfrm>
          <a:prstGeom prst="rect">
            <a:avLst/>
          </a:prstGeom>
        </p:spPr>
      </p:pic>
      <p:sp>
        <p:nvSpPr>
          <p:cNvPr id="14" name="Right Arrow 13"/>
          <p:cNvSpPr/>
          <p:nvPr/>
        </p:nvSpPr>
        <p:spPr>
          <a:xfrm rot="5400000">
            <a:off x="1272486" y="5536815"/>
            <a:ext cx="1092970" cy="1371600"/>
          </a:xfrm>
          <a:prstGeom prst="rightArrow">
            <a:avLst/>
          </a:prstGeom>
          <a:blipFill rotWithShape="1">
            <a:blip r:embed="rId7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5" name="Right Arrow 14"/>
          <p:cNvSpPr/>
          <p:nvPr/>
        </p:nvSpPr>
        <p:spPr>
          <a:xfrm>
            <a:off x="5542175" y="8585200"/>
            <a:ext cx="1092970" cy="1371600"/>
          </a:xfrm>
          <a:prstGeom prst="rightArrow">
            <a:avLst/>
          </a:prstGeom>
          <a:blipFill rotWithShape="1">
            <a:blip r:embed="rId7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6" name="Right Arrow 15"/>
          <p:cNvSpPr/>
          <p:nvPr/>
        </p:nvSpPr>
        <p:spPr>
          <a:xfrm>
            <a:off x="12647973" y="6256157"/>
            <a:ext cx="1092970" cy="1371600"/>
          </a:xfrm>
          <a:prstGeom prst="rightArrow">
            <a:avLst/>
          </a:prstGeom>
          <a:blipFill rotWithShape="1">
            <a:blip r:embed="rId7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7" name="Right Arrow 16"/>
          <p:cNvSpPr/>
          <p:nvPr/>
        </p:nvSpPr>
        <p:spPr>
          <a:xfrm>
            <a:off x="16502777" y="6256157"/>
            <a:ext cx="1092970" cy="1371600"/>
          </a:xfrm>
          <a:prstGeom prst="rightArrow">
            <a:avLst/>
          </a:prstGeom>
          <a:blipFill rotWithShape="1">
            <a:blip r:embed="rId7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pic>
        <p:nvPicPr>
          <p:cNvPr id="6" name="Picture 5" descr="Chat-start.psd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68898" y="4787900"/>
            <a:ext cx="5562652" cy="3116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68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17</a:t>
            </a:fld>
            <a:endParaRPr lang="uk-UA" dirty="0"/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1004834" y="427860"/>
            <a:ext cx="2371294" cy="564256"/>
          </a:xfrm>
        </p:spPr>
        <p:txBody>
          <a:bodyPr/>
          <a:lstStyle/>
          <a:p>
            <a:r>
              <a:rPr lang="en-US" dirty="0" smtClean="0"/>
              <a:t>UX THEMES</a:t>
            </a:r>
            <a:endParaRPr lang="en-US" dirty="0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089290" y="427860"/>
            <a:ext cx="10651653" cy="564256"/>
          </a:xfrm>
        </p:spPr>
        <p:txBody>
          <a:bodyPr/>
          <a:lstStyle/>
          <a:p>
            <a:r>
              <a:rPr lang="en-US" dirty="0" smtClean="0"/>
              <a:t>EASY ACCESS IS GREAT PROMOTION: CONTENT TO MEMBERSHIP</a:t>
            </a:r>
            <a:endParaRPr lang="en-US" dirty="0"/>
          </a:p>
        </p:txBody>
      </p:sp>
      <p:sp>
        <p:nvSpPr>
          <p:cNvPr id="10" name="Right Arrow 9"/>
          <p:cNvSpPr/>
          <p:nvPr/>
        </p:nvSpPr>
        <p:spPr>
          <a:xfrm>
            <a:off x="6763065" y="3797301"/>
            <a:ext cx="1092970" cy="1371600"/>
          </a:xfrm>
          <a:prstGeom prst="rightArrow">
            <a:avLst/>
          </a:prstGeom>
          <a:blipFill rotWithShape="1">
            <a:blip r:embed="rId3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pic>
        <p:nvPicPr>
          <p:cNvPr id="11" name="Picture 10" descr="Member.psd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0337" y="2026837"/>
            <a:ext cx="2879663" cy="4657593"/>
          </a:xfrm>
          <a:prstGeom prst="rect">
            <a:avLst/>
          </a:prstGeom>
        </p:spPr>
      </p:pic>
      <p:pic>
        <p:nvPicPr>
          <p:cNvPr id="14" name="Picture 13" descr="anyone.psd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528" y="7904563"/>
            <a:ext cx="2169866" cy="4127827"/>
          </a:xfrm>
          <a:prstGeom prst="rect">
            <a:avLst/>
          </a:prstGeom>
        </p:spPr>
      </p:pic>
      <p:sp>
        <p:nvSpPr>
          <p:cNvPr id="15" name="Right Arrow 14"/>
          <p:cNvSpPr/>
          <p:nvPr/>
        </p:nvSpPr>
        <p:spPr>
          <a:xfrm rot="1800000">
            <a:off x="6728822" y="8172450"/>
            <a:ext cx="1092970" cy="1371600"/>
          </a:xfrm>
          <a:prstGeom prst="rightArrow">
            <a:avLst/>
          </a:prstGeom>
          <a:blipFill rotWithShape="1">
            <a:blip r:embed="rId3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pic>
        <p:nvPicPr>
          <p:cNvPr id="16" name="Picture 15" descr="Chat-start.psd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802" y="2632670"/>
            <a:ext cx="5562652" cy="3116663"/>
          </a:xfrm>
          <a:prstGeom prst="rect">
            <a:avLst/>
          </a:prstGeom>
        </p:spPr>
      </p:pic>
      <p:sp>
        <p:nvSpPr>
          <p:cNvPr id="17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11667606" y="3179918"/>
            <a:ext cx="4080394" cy="2458882"/>
          </a:xfrm>
        </p:spPr>
        <p:txBody>
          <a:bodyPr/>
          <a:lstStyle/>
          <a:p>
            <a:pPr marL="0" indent="0">
              <a:buNone/>
            </a:pPr>
            <a:r>
              <a:rPr lang="en-US" b="0" i="1" dirty="0" smtClean="0">
                <a:ea typeface="Calibri" charset="0"/>
              </a:rPr>
              <a:t>Great, thanks for your help, that was easy.</a:t>
            </a:r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11667606" y="9174318"/>
            <a:ext cx="5401194" cy="2382682"/>
          </a:xfrm>
        </p:spPr>
        <p:txBody>
          <a:bodyPr/>
          <a:lstStyle/>
          <a:p>
            <a:pPr marL="0" indent="0">
              <a:buNone/>
            </a:pPr>
            <a:r>
              <a:rPr lang="en-US" b="0" i="1" dirty="0" smtClean="0">
                <a:ea typeface="Calibri" charset="0"/>
              </a:rPr>
              <a:t>I can pay one time for help OR I can become a member</a:t>
            </a:r>
          </a:p>
        </p:txBody>
      </p:sp>
      <p:sp>
        <p:nvSpPr>
          <p:cNvPr id="21" name="Right Arrow 20"/>
          <p:cNvSpPr/>
          <p:nvPr/>
        </p:nvSpPr>
        <p:spPr>
          <a:xfrm rot="1800000">
            <a:off x="16565606" y="4372365"/>
            <a:ext cx="1092970" cy="1371600"/>
          </a:xfrm>
          <a:prstGeom prst="rightArrow">
            <a:avLst/>
          </a:prstGeom>
          <a:blipFill rotWithShape="1">
            <a:blip r:embed="rId3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2" name="Right Arrow 21"/>
          <p:cNvSpPr/>
          <p:nvPr/>
        </p:nvSpPr>
        <p:spPr>
          <a:xfrm rot="19360236">
            <a:off x="17035018" y="8623709"/>
            <a:ext cx="1092970" cy="1371600"/>
          </a:xfrm>
          <a:prstGeom prst="rightArrow">
            <a:avLst/>
          </a:prstGeom>
          <a:blipFill rotWithShape="1">
            <a:blip r:embed="rId3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pic>
        <p:nvPicPr>
          <p:cNvPr id="3" name="Picture 2" descr="extatic.psd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46282" y="4787900"/>
            <a:ext cx="4113718" cy="4070350"/>
          </a:xfrm>
          <a:prstGeom prst="rect">
            <a:avLst/>
          </a:prstGeom>
        </p:spPr>
      </p:pic>
      <p:sp>
        <p:nvSpPr>
          <p:cNvPr id="2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1004834" y="6399368"/>
            <a:ext cx="4080394" cy="2458882"/>
          </a:xfrm>
        </p:spPr>
        <p:txBody>
          <a:bodyPr/>
          <a:lstStyle/>
          <a:p>
            <a:pPr marL="0" indent="0">
              <a:buNone/>
            </a:pPr>
            <a:r>
              <a:rPr lang="en-US" b="0" i="1" dirty="0" smtClean="0">
                <a:ea typeface="Calibri" charset="0"/>
              </a:rPr>
              <a:t>GS: I have to connect to your machine.</a:t>
            </a:r>
          </a:p>
        </p:txBody>
      </p:sp>
    </p:spTree>
    <p:extLst>
      <p:ext uri="{BB962C8B-B14F-4D97-AF65-F5344CB8AC3E}">
        <p14:creationId xmlns:p14="http://schemas.microsoft.com/office/powerpoint/2010/main" val="2587137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18</a:t>
            </a:fld>
            <a:endParaRPr lang="uk-UA" dirty="0"/>
          </a:p>
        </p:txBody>
      </p:sp>
      <p:sp>
        <p:nvSpPr>
          <p:cNvPr id="9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1004832" y="2012494"/>
            <a:ext cx="22011921" cy="3351986"/>
          </a:xfrm>
        </p:spPr>
        <p:txBody>
          <a:bodyPr/>
          <a:lstStyle/>
          <a:p>
            <a:r>
              <a:rPr lang="en-US" dirty="0" smtClean="0"/>
              <a:t>Easy access is great promotion</a:t>
            </a:r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1004834" y="5364480"/>
            <a:ext cx="10337178" cy="6717372"/>
          </a:xfrm>
        </p:spPr>
        <p:txBody>
          <a:bodyPr/>
          <a:lstStyle/>
          <a:p>
            <a:r>
              <a:rPr lang="en-US" b="0" dirty="0" smtClean="0">
                <a:latin typeface="Calibri" charset="0"/>
                <a:ea typeface="Calibri" charset="0"/>
                <a:cs typeface="Calibri" charset="0"/>
              </a:rPr>
              <a:t>If benefits of paid membership are integrated into the funnel, then they are visible to all customers, who can perceive the value as a whole.</a:t>
            </a:r>
          </a:p>
          <a:p>
            <a:r>
              <a:rPr lang="en-US" b="0" dirty="0" smtClean="0">
                <a:latin typeface="Calibri" charset="0"/>
                <a:ea typeface="Calibri" charset="0"/>
                <a:cs typeface="Calibri" charset="0"/>
              </a:rPr>
              <a:t>Troubleshooting and seeking help is a service moment of truth</a:t>
            </a:r>
          </a:p>
          <a:p>
            <a:r>
              <a:rPr lang="en-US" b="0" dirty="0" smtClean="0">
                <a:latin typeface="Calibri" charset="0"/>
                <a:ea typeface="Calibri" charset="0"/>
                <a:cs typeface="Calibri" charset="0"/>
              </a:rPr>
              <a:t>Provide free help content for all. Allow to ask questions, and sell service as needed.</a:t>
            </a:r>
          </a:p>
          <a:p>
            <a:endParaRPr lang="en-US" b="0" dirty="0" smtClean="0">
              <a:latin typeface="Calibri" charset="0"/>
              <a:ea typeface="Calibri" charset="0"/>
              <a:cs typeface="Calibri" charset="0"/>
            </a:endParaRPr>
          </a:p>
          <a:p>
            <a:endParaRPr lang="en-US" b="0" dirty="0" smtClean="0"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27617" y="8366123"/>
            <a:ext cx="8695534" cy="458425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16935" y="-18492"/>
            <a:ext cx="5167065" cy="9161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758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19</a:t>
            </a:fld>
            <a:endParaRPr lang="uk-UA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406040" y="5435601"/>
            <a:ext cx="20323488" cy="2648048"/>
          </a:xfrm>
        </p:spPr>
        <p:txBody>
          <a:bodyPr/>
          <a:lstStyle/>
          <a:p>
            <a:r>
              <a:rPr lang="en-US" sz="9600" b="1" spc="-400" dirty="0" smtClean="0">
                <a:latin typeface="Trebuchet MS" charset="0"/>
                <a:ea typeface="Trebuchet MS" charset="0"/>
                <a:cs typeface="Trebuchet MS" charset="0"/>
              </a:rPr>
              <a:t>SIMPLE TO REACH AGENTS ON </a:t>
            </a:r>
            <a:br>
              <a:rPr lang="en-US" sz="9600" b="1" spc="-400" dirty="0" smtClean="0">
                <a:latin typeface="Trebuchet MS" charset="0"/>
                <a:ea typeface="Trebuchet MS" charset="0"/>
                <a:cs typeface="Trebuchet MS" charset="0"/>
              </a:rPr>
            </a:br>
            <a:r>
              <a:rPr lang="en-US" sz="9600" b="1" spc="-400" dirty="0" smtClean="0">
                <a:latin typeface="Trebuchet MS" charset="0"/>
                <a:ea typeface="Trebuchet MS" charset="0"/>
                <a:cs typeface="Trebuchet MS" charset="0"/>
              </a:rPr>
              <a:t>ALL PLATFORMS</a:t>
            </a:r>
            <a:endParaRPr lang="en-US" sz="9600" b="1" spc="-400" dirty="0">
              <a:latin typeface="Trebuchet MS" charset="0"/>
              <a:ea typeface="Trebuchet MS" charset="0"/>
              <a:cs typeface="Trebuchet M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8974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2</a:t>
            </a:fld>
            <a:endParaRPr lang="uk-UA" dirty="0"/>
          </a:p>
        </p:txBody>
      </p:sp>
      <p:sp>
        <p:nvSpPr>
          <p:cNvPr id="4" name="Shape 151"/>
          <p:cNvSpPr/>
          <p:nvPr/>
        </p:nvSpPr>
        <p:spPr>
          <a:xfrm flipV="1">
            <a:off x="2209151" y="5335185"/>
            <a:ext cx="1" cy="3045630"/>
          </a:xfrm>
          <a:prstGeom prst="line">
            <a:avLst/>
          </a:prstGeom>
          <a:ln w="101600">
            <a:solidFill>
              <a:srgbClr val="FFFFFF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5" name="Shape 152"/>
          <p:cNvSpPr/>
          <p:nvPr/>
        </p:nvSpPr>
        <p:spPr>
          <a:xfrm>
            <a:off x="831896" y="5222874"/>
            <a:ext cx="1230511" cy="231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5000" b="1">
                <a:solidFill>
                  <a:schemeClr val="accent3">
                    <a:satOff val="18648"/>
                    <a:lumOff val="5971"/>
                  </a:schemeClr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r>
              <a:rPr dirty="0"/>
              <a:t>1</a:t>
            </a:r>
          </a:p>
        </p:txBody>
      </p:sp>
      <p:sp>
        <p:nvSpPr>
          <p:cNvPr id="6" name="Shape 154"/>
          <p:cNvSpPr/>
          <p:nvPr/>
        </p:nvSpPr>
        <p:spPr>
          <a:xfrm flipV="1">
            <a:off x="7289721" y="5319136"/>
            <a:ext cx="1" cy="3045631"/>
          </a:xfrm>
          <a:prstGeom prst="line">
            <a:avLst/>
          </a:prstGeom>
          <a:ln w="101600">
            <a:solidFill>
              <a:srgbClr val="FFFFFF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7" name="Shape 155"/>
          <p:cNvSpPr/>
          <p:nvPr/>
        </p:nvSpPr>
        <p:spPr>
          <a:xfrm>
            <a:off x="6019245" y="5206826"/>
            <a:ext cx="1016952" cy="231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5000" b="1">
                <a:solidFill>
                  <a:schemeClr val="accent3">
                    <a:satOff val="18648"/>
                    <a:lumOff val="5971"/>
                  </a:schemeClr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r>
              <a:rPr dirty="0" smtClean="0"/>
              <a:t>2</a:t>
            </a:r>
            <a:endParaRPr dirty="0"/>
          </a:p>
        </p:txBody>
      </p:sp>
      <p:sp>
        <p:nvSpPr>
          <p:cNvPr id="8" name="Shape 157"/>
          <p:cNvSpPr/>
          <p:nvPr/>
        </p:nvSpPr>
        <p:spPr>
          <a:xfrm flipV="1">
            <a:off x="13238467" y="5303088"/>
            <a:ext cx="1" cy="3045630"/>
          </a:xfrm>
          <a:prstGeom prst="line">
            <a:avLst/>
          </a:prstGeom>
          <a:ln w="101600">
            <a:solidFill>
              <a:srgbClr val="FFFFFF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9" name="Shape 158"/>
          <p:cNvSpPr/>
          <p:nvPr/>
        </p:nvSpPr>
        <p:spPr>
          <a:xfrm>
            <a:off x="11861212" y="5190777"/>
            <a:ext cx="1230512" cy="231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5000" b="1">
                <a:solidFill>
                  <a:schemeClr val="accent3">
                    <a:satOff val="18648"/>
                    <a:lumOff val="5971"/>
                  </a:schemeClr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r>
              <a:rPr dirty="0"/>
              <a:t>3</a:t>
            </a:r>
          </a:p>
        </p:txBody>
      </p:sp>
      <p:sp>
        <p:nvSpPr>
          <p:cNvPr id="11" name="Text Placeholder 20"/>
          <p:cNvSpPr>
            <a:spLocks noGrp="1"/>
          </p:cNvSpPr>
          <p:nvPr>
            <p:ph type="body" sz="quarter" idx="4294967295"/>
          </p:nvPr>
        </p:nvSpPr>
        <p:spPr>
          <a:xfrm>
            <a:off x="2611741" y="5556092"/>
            <a:ext cx="3543313" cy="3429000"/>
          </a:xfrm>
          <a:prstGeom prst="rect">
            <a:avLst/>
          </a:prstGeom>
        </p:spPr>
        <p:txBody>
          <a:bodyPr wrap="square"/>
          <a:lstStyle>
            <a:lvl1pPr marL="0" indent="0">
              <a:buNone/>
              <a:defRPr spc="-50" baseline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pPr lvl="0"/>
            <a:r>
              <a:rPr lang="en-US" dirty="0" smtClean="0"/>
              <a:t>Design Sprint</a:t>
            </a:r>
            <a:r>
              <a:rPr lang="en-US" dirty="0"/>
              <a:t>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Goals</a:t>
            </a:r>
          </a:p>
        </p:txBody>
      </p:sp>
      <p:sp>
        <p:nvSpPr>
          <p:cNvPr id="12" name="Text Placeholder 20"/>
          <p:cNvSpPr>
            <a:spLocks noGrp="1"/>
          </p:cNvSpPr>
          <p:nvPr>
            <p:ph type="body" sz="quarter" idx="4294967295"/>
          </p:nvPr>
        </p:nvSpPr>
        <p:spPr>
          <a:xfrm>
            <a:off x="7697994" y="5556092"/>
            <a:ext cx="3671802" cy="3429000"/>
          </a:xfrm>
          <a:prstGeom prst="rect">
            <a:avLst/>
          </a:prstGeom>
        </p:spPr>
        <p:txBody>
          <a:bodyPr wrap="square"/>
          <a:lstStyle>
            <a:lvl1pPr marL="0" indent="0">
              <a:buNone/>
              <a:defRPr spc="-50" baseline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pPr lvl="0"/>
            <a:r>
              <a:rPr lang="en-US" dirty="0" smtClean="0"/>
              <a:t>UX Themes for GSHM</a:t>
            </a:r>
          </a:p>
        </p:txBody>
      </p:sp>
      <p:sp>
        <p:nvSpPr>
          <p:cNvPr id="13" name="Text Placeholder 20"/>
          <p:cNvSpPr>
            <a:spLocks noGrp="1"/>
          </p:cNvSpPr>
          <p:nvPr>
            <p:ph type="body" sz="quarter" idx="4294967295"/>
          </p:nvPr>
        </p:nvSpPr>
        <p:spPr>
          <a:xfrm>
            <a:off x="13581216" y="5556092"/>
            <a:ext cx="4417293" cy="3429000"/>
          </a:xfrm>
          <a:prstGeom prst="rect">
            <a:avLst/>
          </a:prstGeom>
        </p:spPr>
        <p:txBody>
          <a:bodyPr wrap="square"/>
          <a:lstStyle>
            <a:lvl1pPr marL="0" indent="0">
              <a:buNone/>
              <a:defRPr spc="-50" baseline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pPr lvl="0"/>
            <a:r>
              <a:rPr lang="en-US" dirty="0" smtClean="0"/>
              <a:t>Sprint User Testing Results</a:t>
            </a:r>
          </a:p>
        </p:txBody>
      </p:sp>
      <p:sp>
        <p:nvSpPr>
          <p:cNvPr id="14" name="Shape 157"/>
          <p:cNvSpPr/>
          <p:nvPr/>
        </p:nvSpPr>
        <p:spPr>
          <a:xfrm flipV="1">
            <a:off x="19857860" y="5303088"/>
            <a:ext cx="1" cy="3045630"/>
          </a:xfrm>
          <a:prstGeom prst="line">
            <a:avLst/>
          </a:prstGeom>
          <a:ln w="101600">
            <a:solidFill>
              <a:srgbClr val="FFFFFF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15" name="Shape 158"/>
          <p:cNvSpPr/>
          <p:nvPr/>
        </p:nvSpPr>
        <p:spPr>
          <a:xfrm>
            <a:off x="18481109" y="5141020"/>
            <a:ext cx="1229504" cy="24109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5000" b="1">
                <a:solidFill>
                  <a:schemeClr val="accent3">
                    <a:satOff val="18648"/>
                    <a:lumOff val="5971"/>
                  </a:schemeClr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r>
              <a:rPr lang="en-US" dirty="0" smtClean="0"/>
              <a:t>4</a:t>
            </a:r>
            <a:endParaRPr dirty="0"/>
          </a:p>
        </p:txBody>
      </p:sp>
      <p:sp>
        <p:nvSpPr>
          <p:cNvPr id="16" name="Text Placeholder 20"/>
          <p:cNvSpPr>
            <a:spLocks noGrp="1"/>
          </p:cNvSpPr>
          <p:nvPr>
            <p:ph type="body" sz="quarter" idx="4294967295"/>
          </p:nvPr>
        </p:nvSpPr>
        <p:spPr>
          <a:xfrm>
            <a:off x="20200609" y="5556092"/>
            <a:ext cx="3851356" cy="3429000"/>
          </a:xfrm>
          <a:prstGeom prst="rect">
            <a:avLst/>
          </a:prstGeom>
        </p:spPr>
        <p:txBody>
          <a:bodyPr wrap="square"/>
          <a:lstStyle>
            <a:lvl1pPr marL="0" indent="0">
              <a:buNone/>
              <a:defRPr spc="-50" baseline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pPr lvl="0"/>
            <a:r>
              <a:rPr lang="en-US" dirty="0" smtClean="0"/>
              <a:t>Next Steps</a:t>
            </a:r>
          </a:p>
        </p:txBody>
      </p:sp>
    </p:spTree>
    <p:extLst>
      <p:ext uri="{BB962C8B-B14F-4D97-AF65-F5344CB8AC3E}">
        <p14:creationId xmlns:p14="http://schemas.microsoft.com/office/powerpoint/2010/main" val="360836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20</a:t>
            </a:fld>
            <a:endParaRPr lang="uk-UA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1004833" y="427860"/>
            <a:ext cx="4100567" cy="564256"/>
          </a:xfrm>
        </p:spPr>
        <p:txBody>
          <a:bodyPr/>
          <a:lstStyle/>
          <a:p>
            <a:r>
              <a:rPr lang="en-US" dirty="0" smtClean="0"/>
              <a:t>SERVICE UX THEMES</a:t>
            </a:r>
            <a:endParaRPr lang="en-US" dirty="0"/>
          </a:p>
        </p:txBody>
      </p:sp>
      <p:sp>
        <p:nvSpPr>
          <p:cNvPr id="57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4644006" y="427860"/>
            <a:ext cx="10651653" cy="564256"/>
          </a:xfrm>
        </p:spPr>
        <p:txBody>
          <a:bodyPr/>
          <a:lstStyle/>
          <a:p>
            <a:r>
              <a:rPr lang="en-US" dirty="0" smtClean="0"/>
              <a:t>SIMPLE TO REACH AGENTS</a:t>
            </a:r>
            <a:endParaRPr lang="en-US" dirty="0"/>
          </a:p>
        </p:txBody>
      </p:sp>
      <p:pic>
        <p:nvPicPr>
          <p:cNvPr id="61" name="Picture 60" descr="Screen Shot 2017-05-23 at 4.39.2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833" y="1534605"/>
            <a:ext cx="14168374" cy="10341991"/>
          </a:xfrm>
          <a:prstGeom prst="rect">
            <a:avLst/>
          </a:prstGeom>
        </p:spPr>
      </p:pic>
      <p:sp>
        <p:nvSpPr>
          <p:cNvPr id="62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15536907" y="1534605"/>
            <a:ext cx="7602493" cy="2609697"/>
          </a:xfrm>
        </p:spPr>
        <p:txBody>
          <a:bodyPr/>
          <a:lstStyle/>
          <a:p>
            <a:pPr marL="0" indent="0">
              <a:buNone/>
            </a:pPr>
            <a:r>
              <a:rPr lang="en-US" b="0" dirty="0" smtClean="0">
                <a:latin typeface="Calibri" charset="0"/>
                <a:ea typeface="Calibri" charset="0"/>
                <a:cs typeface="Calibri" charset="0"/>
              </a:rPr>
              <a:t>Helps establish a conversational style</a:t>
            </a:r>
            <a:endParaRPr lang="en-US" b="0" dirty="0"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8323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21</a:t>
            </a:fld>
            <a:endParaRPr lang="uk-UA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1004833" y="427860"/>
            <a:ext cx="4100567" cy="564256"/>
          </a:xfrm>
        </p:spPr>
        <p:txBody>
          <a:bodyPr/>
          <a:lstStyle/>
          <a:p>
            <a:r>
              <a:rPr lang="en-US" dirty="0" smtClean="0"/>
              <a:t>SERVICE UX THEMES</a:t>
            </a:r>
            <a:endParaRPr lang="en-US" dirty="0"/>
          </a:p>
        </p:txBody>
      </p:sp>
      <p:pic>
        <p:nvPicPr>
          <p:cNvPr id="17" name="Picture 16" descr="store.psd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0" y="1729459"/>
            <a:ext cx="3567094" cy="2403053"/>
          </a:xfrm>
          <a:prstGeom prst="rect">
            <a:avLst/>
          </a:prstGeom>
        </p:spPr>
      </p:pic>
      <p:pic>
        <p:nvPicPr>
          <p:cNvPr id="18" name="Picture 17" descr="home.psd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0" y="6579286"/>
            <a:ext cx="2387600" cy="2598992"/>
          </a:xfrm>
          <a:prstGeom prst="rect">
            <a:avLst/>
          </a:prstGeom>
        </p:spPr>
      </p:pic>
      <p:pic>
        <p:nvPicPr>
          <p:cNvPr id="20" name="Picture 19" descr="anyone.psd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565" y="2796581"/>
            <a:ext cx="1706337" cy="3246037"/>
          </a:xfrm>
          <a:prstGeom prst="rect">
            <a:avLst/>
          </a:prstGeom>
        </p:spPr>
      </p:pic>
      <p:pic>
        <p:nvPicPr>
          <p:cNvPr id="22" name="Picture 21" descr="comp.psd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9833" y="8270377"/>
            <a:ext cx="4914567" cy="4192695"/>
          </a:xfrm>
          <a:prstGeom prst="rect">
            <a:avLst/>
          </a:prstGeom>
        </p:spPr>
      </p:pic>
      <p:cxnSp>
        <p:nvCxnSpPr>
          <p:cNvPr id="24" name="Straight Connector 23"/>
          <p:cNvCxnSpPr/>
          <p:nvPr/>
        </p:nvCxnSpPr>
        <p:spPr>
          <a:xfrm>
            <a:off x="5105400" y="4419600"/>
            <a:ext cx="18669000" cy="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0" name="Straight Connector 29"/>
          <p:cNvCxnSpPr/>
          <p:nvPr/>
        </p:nvCxnSpPr>
        <p:spPr>
          <a:xfrm>
            <a:off x="9271000" y="7878782"/>
            <a:ext cx="5613400" cy="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33" name="Picture 32" descr="phone-chat.psd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5500" y="2062158"/>
            <a:ext cx="3238500" cy="1991573"/>
          </a:xfrm>
          <a:prstGeom prst="rect">
            <a:avLst/>
          </a:prstGeom>
        </p:spPr>
      </p:pic>
      <p:pic>
        <p:nvPicPr>
          <p:cNvPr id="34" name="Picture 33" descr="phone-chat.psd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5500" y="5308195"/>
            <a:ext cx="3238500" cy="1991573"/>
          </a:xfrm>
          <a:prstGeom prst="rect">
            <a:avLst/>
          </a:prstGeom>
        </p:spPr>
      </p:pic>
      <p:pic>
        <p:nvPicPr>
          <p:cNvPr id="43" name="Picture 42" descr="blueshirt.psd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16650" y="992116"/>
            <a:ext cx="1779642" cy="2796581"/>
          </a:xfrm>
          <a:prstGeom prst="rect">
            <a:avLst/>
          </a:prstGeom>
        </p:spPr>
      </p:pic>
      <p:pic>
        <p:nvPicPr>
          <p:cNvPr id="44" name="Picture 43" descr="anyone.psd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92165" y="948834"/>
            <a:ext cx="1706337" cy="3246037"/>
          </a:xfrm>
          <a:prstGeom prst="rect">
            <a:avLst/>
          </a:prstGeom>
        </p:spPr>
      </p:pic>
      <p:sp>
        <p:nvSpPr>
          <p:cNvPr id="45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21077292" y="1436333"/>
            <a:ext cx="2976508" cy="1916467"/>
          </a:xfrm>
        </p:spPr>
        <p:txBody>
          <a:bodyPr/>
          <a:lstStyle/>
          <a:p>
            <a:pPr marL="0" indent="0">
              <a:buNone/>
            </a:pPr>
            <a:r>
              <a:rPr lang="en-US" b="0" i="1" dirty="0" smtClean="0">
                <a:ea typeface="Calibri" charset="0"/>
              </a:rPr>
              <a:t>Hi, can I help you?</a:t>
            </a:r>
          </a:p>
        </p:txBody>
      </p:sp>
      <p:pic>
        <p:nvPicPr>
          <p:cNvPr id="47" name="Picture 46" descr="Chat-start.psd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68457" y="4762119"/>
            <a:ext cx="5008943" cy="2806429"/>
          </a:xfrm>
          <a:prstGeom prst="rect">
            <a:avLst/>
          </a:prstGeom>
        </p:spPr>
      </p:pic>
      <p:sp>
        <p:nvSpPr>
          <p:cNvPr id="48" name="Right Arrow 47"/>
          <p:cNvSpPr/>
          <p:nvPr/>
        </p:nvSpPr>
        <p:spPr>
          <a:xfrm>
            <a:off x="3359465" y="3746501"/>
            <a:ext cx="1092970" cy="1371600"/>
          </a:xfrm>
          <a:prstGeom prst="rightArrow">
            <a:avLst/>
          </a:prstGeom>
          <a:blipFill rotWithShape="1">
            <a:blip r:embed="rId10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49" name="Right Arrow 48"/>
          <p:cNvSpPr/>
          <p:nvPr/>
        </p:nvSpPr>
        <p:spPr>
          <a:xfrm>
            <a:off x="9271000" y="2417097"/>
            <a:ext cx="1092970" cy="1371600"/>
          </a:xfrm>
          <a:prstGeom prst="rightArrow">
            <a:avLst/>
          </a:prstGeom>
          <a:blipFill rotWithShape="1">
            <a:blip r:embed="rId10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50" name="Right Arrow 49"/>
          <p:cNvSpPr/>
          <p:nvPr/>
        </p:nvSpPr>
        <p:spPr>
          <a:xfrm>
            <a:off x="14884400" y="2374901"/>
            <a:ext cx="1092970" cy="1371600"/>
          </a:xfrm>
          <a:prstGeom prst="rightArrow">
            <a:avLst/>
          </a:prstGeom>
          <a:blipFill rotWithShape="1">
            <a:blip r:embed="rId10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51" name="Right Arrow 50"/>
          <p:cNvSpPr/>
          <p:nvPr/>
        </p:nvSpPr>
        <p:spPr>
          <a:xfrm>
            <a:off x="7663335" y="7192982"/>
            <a:ext cx="1092970" cy="1371600"/>
          </a:xfrm>
          <a:prstGeom prst="rightArrow">
            <a:avLst/>
          </a:prstGeom>
          <a:blipFill rotWithShape="1">
            <a:blip r:embed="rId10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52" name="Right Arrow 51"/>
          <p:cNvSpPr/>
          <p:nvPr/>
        </p:nvSpPr>
        <p:spPr>
          <a:xfrm>
            <a:off x="15430885" y="7192982"/>
            <a:ext cx="1092970" cy="1371600"/>
          </a:xfrm>
          <a:prstGeom prst="rightArrow">
            <a:avLst/>
          </a:prstGeom>
          <a:blipFill rotWithShape="1">
            <a:blip r:embed="rId10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pic>
        <p:nvPicPr>
          <p:cNvPr id="53" name="Picture 52" descr="bot.psd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68457" y="8564582"/>
            <a:ext cx="1560516" cy="3041795"/>
          </a:xfrm>
          <a:prstGeom prst="rect">
            <a:avLst/>
          </a:prstGeom>
        </p:spPr>
      </p:pic>
      <p:cxnSp>
        <p:nvCxnSpPr>
          <p:cNvPr id="54" name="Straight Connector 53"/>
          <p:cNvCxnSpPr/>
          <p:nvPr/>
        </p:nvCxnSpPr>
        <p:spPr>
          <a:xfrm>
            <a:off x="16992165" y="7878782"/>
            <a:ext cx="5613400" cy="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5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19144538" y="8564582"/>
            <a:ext cx="4909262" cy="3284794"/>
          </a:xfrm>
        </p:spPr>
        <p:txBody>
          <a:bodyPr/>
          <a:lstStyle/>
          <a:p>
            <a:pPr marL="0" indent="0">
              <a:buNone/>
            </a:pPr>
            <a:r>
              <a:rPr lang="en-US" b="0" i="1" dirty="0" smtClean="0">
                <a:ea typeface="Calibri" charset="0"/>
              </a:rPr>
              <a:t>Hello, I’m </a:t>
            </a:r>
            <a:r>
              <a:rPr lang="en-US" b="0" i="1" dirty="0" err="1" smtClean="0">
                <a:ea typeface="Calibri" charset="0"/>
              </a:rPr>
              <a:t>bookapointment</a:t>
            </a:r>
            <a:r>
              <a:rPr lang="en-US" b="0" i="1" dirty="0" smtClean="0">
                <a:ea typeface="Calibri" charset="0"/>
              </a:rPr>
              <a:t> bot. Would you like to wait for a human?</a:t>
            </a:r>
          </a:p>
        </p:txBody>
      </p:sp>
      <p:sp>
        <p:nvSpPr>
          <p:cNvPr id="5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779507" y="9657080"/>
            <a:ext cx="8313693" cy="2609697"/>
          </a:xfrm>
        </p:spPr>
        <p:txBody>
          <a:bodyPr/>
          <a:lstStyle/>
          <a:p>
            <a:pPr marL="0" indent="0">
              <a:buNone/>
            </a:pPr>
            <a:r>
              <a:rPr lang="en-US" b="0" dirty="0" smtClean="0">
                <a:latin typeface="Calibri" charset="0"/>
                <a:ea typeface="Calibri" charset="0"/>
                <a:cs typeface="Calibri" charset="0"/>
              </a:rPr>
              <a:t>Contacting an associate should be as similar an experience as possible, and leverage each channel.</a:t>
            </a:r>
            <a:endParaRPr lang="en-US" b="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57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4644006" y="427860"/>
            <a:ext cx="10651653" cy="564256"/>
          </a:xfrm>
        </p:spPr>
        <p:txBody>
          <a:bodyPr/>
          <a:lstStyle/>
          <a:p>
            <a:r>
              <a:rPr lang="en-US" dirty="0"/>
              <a:t>SIMPLE TO REACH AGENTS</a:t>
            </a:r>
          </a:p>
        </p:txBody>
      </p:sp>
    </p:spTree>
    <p:extLst>
      <p:ext uri="{BB962C8B-B14F-4D97-AF65-F5344CB8AC3E}">
        <p14:creationId xmlns:p14="http://schemas.microsoft.com/office/powerpoint/2010/main" val="1943753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1004832" y="3463418"/>
            <a:ext cx="22011921" cy="1777146"/>
          </a:xfrm>
        </p:spPr>
        <p:txBody>
          <a:bodyPr/>
          <a:lstStyle/>
          <a:p>
            <a:r>
              <a:rPr lang="en-US" dirty="0" smtClean="0"/>
              <a:t>SIMPLE TO REACH AGENTS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1004833" y="5364480"/>
            <a:ext cx="13426985" cy="6014720"/>
          </a:xfrm>
        </p:spPr>
        <p:txBody>
          <a:bodyPr/>
          <a:lstStyle/>
          <a:p>
            <a:r>
              <a:rPr lang="en-US" b="0" dirty="0">
                <a:latin typeface="Calibri" charset="0"/>
                <a:ea typeface="Calibri" charset="0"/>
                <a:cs typeface="Calibri" charset="0"/>
              </a:rPr>
              <a:t>Geek Squad services have some of the company’s highest NPS scores (85 as of May 2017)</a:t>
            </a:r>
          </a:p>
          <a:p>
            <a:r>
              <a:rPr lang="en-US" b="0" dirty="0" smtClean="0">
                <a:latin typeface="Calibri" charset="0"/>
                <a:ea typeface="Calibri" charset="0"/>
                <a:cs typeface="Calibri" charset="0"/>
              </a:rPr>
              <a:t>Use local associates for last communications before service to potentially build the relationship.</a:t>
            </a:r>
          </a:p>
          <a:p>
            <a:r>
              <a:rPr lang="en-US" b="0" dirty="0" smtClean="0">
                <a:latin typeface="Calibri" charset="0"/>
                <a:ea typeface="Calibri" charset="0"/>
                <a:cs typeface="Calibri" charset="0"/>
              </a:rPr>
              <a:t>Dealing with a person is the asset for some customers, especially for support</a:t>
            </a:r>
          </a:p>
          <a:p>
            <a:endParaRPr lang="en-US" b="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22</a:t>
            </a:fld>
            <a:endParaRPr lang="uk-UA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1004833" y="427860"/>
            <a:ext cx="4100567" cy="564256"/>
          </a:xfrm>
        </p:spPr>
        <p:txBody>
          <a:bodyPr/>
          <a:lstStyle/>
          <a:p>
            <a:r>
              <a:rPr lang="en-US" dirty="0" smtClean="0"/>
              <a:t>SERVICE UX THEMES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86000" y="5367295"/>
            <a:ext cx="9398000" cy="7713706"/>
          </a:xfrm>
          <a:prstGeom prst="rect">
            <a:avLst/>
          </a:prstGeom>
        </p:spPr>
      </p:pic>
      <p:sp>
        <p:nvSpPr>
          <p:cNvPr id="8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4644006" y="427860"/>
            <a:ext cx="10651653" cy="564256"/>
          </a:xfrm>
        </p:spPr>
        <p:txBody>
          <a:bodyPr/>
          <a:lstStyle/>
          <a:p>
            <a:r>
              <a:rPr lang="en-US" dirty="0"/>
              <a:t>SIMPLE TO REACH AGENTS</a:t>
            </a:r>
          </a:p>
        </p:txBody>
      </p:sp>
    </p:spTree>
    <p:extLst>
      <p:ext uri="{BB962C8B-B14F-4D97-AF65-F5344CB8AC3E}">
        <p14:creationId xmlns:p14="http://schemas.microsoft.com/office/powerpoint/2010/main" val="4113717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23</a:t>
            </a:fld>
            <a:endParaRPr lang="uk-UA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406040" y="5435601"/>
            <a:ext cx="20323488" cy="2648048"/>
          </a:xfrm>
        </p:spPr>
        <p:txBody>
          <a:bodyPr/>
          <a:lstStyle/>
          <a:p>
            <a:r>
              <a:rPr lang="en-US" sz="9600" b="1" spc="-400" dirty="0" smtClean="0">
                <a:latin typeface="Trebuchet MS" charset="0"/>
                <a:ea typeface="Trebuchet MS" charset="0"/>
                <a:cs typeface="Trebuchet MS" charset="0"/>
              </a:rPr>
              <a:t>PROVIDE A PLAN</a:t>
            </a:r>
            <a:endParaRPr lang="en-US" sz="9600" b="1" spc="-400" dirty="0">
              <a:latin typeface="Trebuchet MS" charset="0"/>
              <a:ea typeface="Trebuchet MS" charset="0"/>
              <a:cs typeface="Trebuchet M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2031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24</a:t>
            </a:fld>
            <a:endParaRPr lang="uk-UA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1004833" y="427860"/>
            <a:ext cx="4100567" cy="564256"/>
          </a:xfrm>
        </p:spPr>
        <p:txBody>
          <a:bodyPr/>
          <a:lstStyle/>
          <a:p>
            <a:r>
              <a:rPr lang="en-US" dirty="0" smtClean="0"/>
              <a:t>SERVICE UX THEMES</a:t>
            </a:r>
            <a:endParaRPr lang="en-US" dirty="0"/>
          </a:p>
        </p:txBody>
      </p:sp>
      <p:pic>
        <p:nvPicPr>
          <p:cNvPr id="12" name="Picture 11" descr="Steps of install.psd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5220" y="1095354"/>
            <a:ext cx="7242865" cy="11822546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1376607" y="4941330"/>
            <a:ext cx="2941361" cy="4160684"/>
            <a:chOff x="198333" y="4158531"/>
            <a:chExt cx="3434653" cy="4858469"/>
          </a:xfrm>
        </p:grpSpPr>
        <p:pic>
          <p:nvPicPr>
            <p:cNvPr id="11" name="Picture 10" descr="Member.psd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5920" y="4590047"/>
              <a:ext cx="2737066" cy="4426953"/>
            </a:xfrm>
            <a:prstGeom prst="rect">
              <a:avLst/>
            </a:prstGeom>
          </p:spPr>
        </p:pic>
        <p:pic>
          <p:nvPicPr>
            <p:cNvPr id="13" name="Picture 12" descr="anyone.psd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8333" y="4158531"/>
              <a:ext cx="1562200" cy="2971839"/>
            </a:xfrm>
            <a:prstGeom prst="rect">
              <a:avLst/>
            </a:prstGeom>
          </p:spPr>
        </p:pic>
      </p:grpSp>
      <p:pic>
        <p:nvPicPr>
          <p:cNvPr id="16" name="Picture 15" descr="TV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709" y="1095354"/>
            <a:ext cx="3861610" cy="3845976"/>
          </a:xfrm>
          <a:prstGeom prst="rect">
            <a:avLst/>
          </a:prstGeom>
        </p:spPr>
      </p:pic>
      <p:pic>
        <p:nvPicPr>
          <p:cNvPr id="18" name="Picture 17" descr="TV-install.psd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55456" y="2033516"/>
            <a:ext cx="5003512" cy="4850295"/>
          </a:xfrm>
          <a:prstGeom prst="rect">
            <a:avLst/>
          </a:prstGeom>
        </p:spPr>
      </p:pic>
      <p:sp>
        <p:nvSpPr>
          <p:cNvPr id="19" name="Right Arrow 18"/>
          <p:cNvSpPr/>
          <p:nvPr/>
        </p:nvSpPr>
        <p:spPr>
          <a:xfrm>
            <a:off x="6088660" y="5276372"/>
            <a:ext cx="1092970" cy="1371600"/>
          </a:xfrm>
          <a:prstGeom prst="rightArrow">
            <a:avLst/>
          </a:prstGeom>
          <a:blipFill rotWithShape="1">
            <a:blip r:embed="rId8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0" name="Right Arrow 19"/>
          <p:cNvSpPr/>
          <p:nvPr/>
        </p:nvSpPr>
        <p:spPr>
          <a:xfrm>
            <a:off x="17023745" y="5276372"/>
            <a:ext cx="1092970" cy="1371600"/>
          </a:xfrm>
          <a:prstGeom prst="rightArrow">
            <a:avLst/>
          </a:prstGeom>
          <a:blipFill rotWithShape="1">
            <a:blip r:embed="rId8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857629" y="9102014"/>
            <a:ext cx="6076571" cy="3130927"/>
          </a:xfrm>
        </p:spPr>
        <p:txBody>
          <a:bodyPr/>
          <a:lstStyle/>
          <a:p>
            <a:pPr marL="0" indent="0">
              <a:buNone/>
            </a:pPr>
            <a:r>
              <a:rPr lang="en-CA" b="0" dirty="0" smtClean="0">
                <a:ea typeface="Calibri" charset="0"/>
              </a:rPr>
              <a:t>Anyone buying a TV and service gets a detailed plan of what the service will entail.</a:t>
            </a:r>
            <a:endParaRPr lang="en-US" b="0" dirty="0" smtClean="0">
              <a:ea typeface="Calibri" charset="0"/>
            </a:endParaRPr>
          </a:p>
        </p:txBody>
      </p:sp>
      <p:sp>
        <p:nvSpPr>
          <p:cNvPr id="24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18455457" y="9102015"/>
            <a:ext cx="5268144" cy="2785186"/>
          </a:xfrm>
        </p:spPr>
        <p:txBody>
          <a:bodyPr/>
          <a:lstStyle/>
          <a:p>
            <a:pPr marL="0" indent="0">
              <a:buNone/>
            </a:pPr>
            <a:r>
              <a:rPr lang="en-CA" b="0" dirty="0" smtClean="0">
                <a:ea typeface="Calibri" charset="0"/>
              </a:rPr>
              <a:t>This creates a sense of organization and sets expectations</a:t>
            </a:r>
            <a:endParaRPr lang="en-US" b="0" dirty="0" smtClean="0">
              <a:ea typeface="Calibri" charset="0"/>
            </a:endParaRPr>
          </a:p>
        </p:txBody>
      </p:sp>
      <p:sp>
        <p:nvSpPr>
          <p:cNvPr id="25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4644006" y="427860"/>
            <a:ext cx="10651653" cy="564256"/>
          </a:xfrm>
        </p:spPr>
        <p:txBody>
          <a:bodyPr/>
          <a:lstStyle/>
          <a:p>
            <a:r>
              <a:rPr lang="en-US" dirty="0" smtClean="0"/>
              <a:t>PROVIDE A PLAN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9439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25</a:t>
            </a:fld>
            <a:endParaRPr lang="uk-UA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1004833" y="427860"/>
            <a:ext cx="4100567" cy="564256"/>
          </a:xfrm>
        </p:spPr>
        <p:txBody>
          <a:bodyPr/>
          <a:lstStyle/>
          <a:p>
            <a:r>
              <a:rPr lang="en-US" dirty="0" smtClean="0"/>
              <a:t>SERVICE UX THEMES</a:t>
            </a:r>
            <a:endParaRPr lang="en-US" dirty="0"/>
          </a:p>
        </p:txBody>
      </p:sp>
      <p:pic>
        <p:nvPicPr>
          <p:cNvPr id="8" name="Picture 7" descr="Plan.psd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82752" y="992116"/>
            <a:ext cx="7801248" cy="11650835"/>
          </a:xfrm>
          <a:prstGeom prst="rect">
            <a:avLst/>
          </a:prstGeom>
        </p:spPr>
      </p:pic>
      <p:pic>
        <p:nvPicPr>
          <p:cNvPr id="18" name="Picture 17" descr="TV-install.psd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833" y="2033516"/>
            <a:ext cx="5003512" cy="4850295"/>
          </a:xfrm>
          <a:prstGeom prst="rect">
            <a:avLst/>
          </a:prstGeom>
        </p:spPr>
      </p:pic>
      <p:pic>
        <p:nvPicPr>
          <p:cNvPr id="19" name="Picture 18" descr="New mail.psd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3800" y="2590073"/>
            <a:ext cx="3134136" cy="3051192"/>
          </a:xfrm>
          <a:prstGeom prst="rect">
            <a:avLst/>
          </a:prstGeom>
        </p:spPr>
      </p:pic>
      <p:sp>
        <p:nvSpPr>
          <p:cNvPr id="21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1714970" y="7742030"/>
            <a:ext cx="13245630" cy="4551569"/>
          </a:xfrm>
        </p:spPr>
        <p:txBody>
          <a:bodyPr/>
          <a:lstStyle/>
          <a:p>
            <a:pPr marL="0" indent="0">
              <a:buNone/>
            </a:pPr>
            <a:r>
              <a:rPr lang="en-CA" b="0" dirty="0" smtClean="0">
                <a:ea typeface="Calibri" charset="0"/>
              </a:rPr>
              <a:t>After the service (or purchase) communicate a sense of accomplishment, as well as outlying possible next steps.</a:t>
            </a:r>
          </a:p>
          <a:p>
            <a:pPr marL="0" indent="0">
              <a:buNone/>
            </a:pPr>
            <a:r>
              <a:rPr lang="en-CA" b="0" dirty="0" smtClean="0">
                <a:ea typeface="Calibri" charset="0"/>
              </a:rPr>
              <a:t>Next steps can be a mixture of paid services, free member perks, or free content that allows customers to extend the capability of their purchase.</a:t>
            </a:r>
          </a:p>
        </p:txBody>
      </p:sp>
      <p:sp>
        <p:nvSpPr>
          <p:cNvPr id="22" name="Right Arrow 21"/>
          <p:cNvSpPr/>
          <p:nvPr/>
        </p:nvSpPr>
        <p:spPr>
          <a:xfrm>
            <a:off x="7309550" y="3797301"/>
            <a:ext cx="1092970" cy="1371600"/>
          </a:xfrm>
          <a:prstGeom prst="rightArrow">
            <a:avLst/>
          </a:prstGeom>
          <a:blipFill rotWithShape="1">
            <a:blip r:embed="rId6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3" name="Right Arrow 22"/>
          <p:cNvSpPr/>
          <p:nvPr/>
        </p:nvSpPr>
        <p:spPr>
          <a:xfrm>
            <a:off x="14396150" y="3797301"/>
            <a:ext cx="1092970" cy="1371600"/>
          </a:xfrm>
          <a:prstGeom prst="rightArrow">
            <a:avLst/>
          </a:prstGeom>
          <a:blipFill rotWithShape="1">
            <a:blip r:embed="rId6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4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4644006" y="427860"/>
            <a:ext cx="10651653" cy="564256"/>
          </a:xfrm>
        </p:spPr>
        <p:txBody>
          <a:bodyPr/>
          <a:lstStyle/>
          <a:p>
            <a:r>
              <a:rPr lang="en-US" dirty="0" smtClean="0"/>
              <a:t>PROVIDE A PLAN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2877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1004832" y="3463418"/>
            <a:ext cx="22011921" cy="1777146"/>
          </a:xfrm>
        </p:spPr>
        <p:txBody>
          <a:bodyPr/>
          <a:lstStyle/>
          <a:p>
            <a:r>
              <a:rPr lang="en-US" dirty="0" smtClean="0"/>
              <a:t>PROVIDE A PLAN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1004834" y="5364480"/>
            <a:ext cx="15689894" cy="6268720"/>
          </a:xfrm>
        </p:spPr>
        <p:txBody>
          <a:bodyPr/>
          <a:lstStyle/>
          <a:p>
            <a:r>
              <a:rPr lang="en-US" b="0" dirty="0" smtClean="0">
                <a:latin typeface="Calibri" charset="0"/>
                <a:ea typeface="Calibri" charset="0"/>
                <a:cs typeface="Calibri" charset="0"/>
              </a:rPr>
              <a:t>Breakdown all available services into a progression so that there is always a simple next step</a:t>
            </a:r>
          </a:p>
          <a:p>
            <a:r>
              <a:rPr lang="en-US" b="0" dirty="0" smtClean="0">
                <a:latin typeface="Calibri" charset="0"/>
                <a:ea typeface="Calibri" charset="0"/>
                <a:cs typeface="Calibri" charset="0"/>
              </a:rPr>
              <a:t>Create a sense of accomplishment and completion for rendered services</a:t>
            </a:r>
          </a:p>
          <a:p>
            <a:r>
              <a:rPr lang="en-US" b="0" dirty="0" smtClean="0">
                <a:latin typeface="Calibri" charset="0"/>
                <a:ea typeface="Calibri" charset="0"/>
                <a:cs typeface="Calibri" charset="0"/>
              </a:rPr>
              <a:t>Instill a sense ‘getting the most out of your device’ in the Tech Enthusiast</a:t>
            </a:r>
          </a:p>
          <a:p>
            <a:r>
              <a:rPr lang="en-US" b="0" dirty="0" smtClean="0">
                <a:latin typeface="Calibri" charset="0"/>
                <a:ea typeface="Calibri" charset="0"/>
                <a:cs typeface="Calibri" charset="0"/>
              </a:rPr>
              <a:t>Communicate steps of rendering services clearly</a:t>
            </a:r>
          </a:p>
          <a:p>
            <a:endParaRPr lang="en-US" b="0" dirty="0" smtClean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26</a:t>
            </a:fld>
            <a:endParaRPr lang="uk-UA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1004833" y="427860"/>
            <a:ext cx="4100567" cy="564256"/>
          </a:xfrm>
        </p:spPr>
        <p:txBody>
          <a:bodyPr/>
          <a:lstStyle/>
          <a:p>
            <a:r>
              <a:rPr lang="en-US" dirty="0" smtClean="0"/>
              <a:t>SERVICE UX THEMES</a:t>
            </a:r>
            <a:endParaRPr lang="en-US" dirty="0"/>
          </a:p>
        </p:txBody>
      </p:sp>
      <p:pic>
        <p:nvPicPr>
          <p:cNvPr id="6" name="Picture 5" descr="Steps of install.psd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08401" y="-1"/>
            <a:ext cx="7975600" cy="13018591"/>
          </a:xfrm>
          <a:prstGeom prst="rect">
            <a:avLst/>
          </a:prstGeom>
        </p:spPr>
      </p:pic>
      <p:sp>
        <p:nvSpPr>
          <p:cNvPr id="7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4644006" y="427860"/>
            <a:ext cx="10651653" cy="564256"/>
          </a:xfrm>
        </p:spPr>
        <p:txBody>
          <a:bodyPr/>
          <a:lstStyle/>
          <a:p>
            <a:r>
              <a:rPr lang="en-US" dirty="0" smtClean="0"/>
              <a:t>PROVIDE A PLAN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2415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27</a:t>
            </a:fld>
            <a:endParaRPr lang="uk-UA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406040" y="5435601"/>
            <a:ext cx="20323488" cy="2648048"/>
          </a:xfrm>
        </p:spPr>
        <p:txBody>
          <a:bodyPr/>
          <a:lstStyle/>
          <a:p>
            <a:r>
              <a:rPr lang="en-US" sz="9600" b="1" spc="-400" dirty="0" smtClean="0">
                <a:latin typeface="Trebuchet MS" charset="0"/>
                <a:ea typeface="Trebuchet MS" charset="0"/>
                <a:cs typeface="Trebuchet MS" charset="0"/>
              </a:rPr>
              <a:t>MAPPING THEME EXAMPLES TO CUSTOMER JOURNEY</a:t>
            </a:r>
            <a:endParaRPr lang="en-US" sz="9600" b="1" spc="-400" dirty="0">
              <a:latin typeface="Trebuchet MS" charset="0"/>
              <a:ea typeface="Trebuchet MS" charset="0"/>
              <a:cs typeface="Trebuchet M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830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28</a:t>
            </a:fld>
            <a:endParaRPr lang="uk-UA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"/>
            <a:ext cx="78930959" cy="14399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079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29</a:t>
            </a:fld>
            <a:endParaRPr lang="uk-UA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345400" y="0"/>
            <a:ext cx="78930959" cy="14399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03356"/>
      </p:ext>
    </p:extLst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3</a:t>
            </a:fld>
            <a:endParaRPr lang="uk-UA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406040" y="5435601"/>
            <a:ext cx="20323488" cy="2648048"/>
          </a:xfrm>
        </p:spPr>
        <p:txBody>
          <a:bodyPr/>
          <a:lstStyle/>
          <a:p>
            <a:r>
              <a:rPr lang="en-US" sz="9600" b="1" spc="-400" dirty="0" smtClean="0">
                <a:latin typeface="Trebuchet MS" charset="0"/>
                <a:ea typeface="Trebuchet MS" charset="0"/>
                <a:cs typeface="Trebuchet MS" charset="0"/>
              </a:rPr>
              <a:t>GOALS</a:t>
            </a:r>
            <a:endParaRPr lang="en-US" sz="9600" b="1" spc="-400" dirty="0">
              <a:latin typeface="Trebuchet MS" charset="0"/>
              <a:ea typeface="Trebuchet MS" charset="0"/>
              <a:cs typeface="Trebuchet M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7876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30</a:t>
            </a:fld>
            <a:endParaRPr lang="uk-UA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658800" y="0"/>
            <a:ext cx="78930959" cy="14399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03151"/>
      </p:ext>
    </p:extLst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31</a:t>
            </a:fld>
            <a:endParaRPr lang="uk-UA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6304200" y="-1854200"/>
            <a:ext cx="78930959" cy="14399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717082"/>
      </p:ext>
    </p:extLst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32</a:t>
            </a:fld>
            <a:endParaRPr lang="uk-UA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546959" y="0"/>
            <a:ext cx="78930959" cy="14399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43594"/>
      </p:ext>
    </p:extLst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33</a:t>
            </a:fld>
            <a:endParaRPr lang="uk-UA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051472" y="5001105"/>
            <a:ext cx="18281055" cy="1329943"/>
          </a:xfrm>
        </p:spPr>
        <p:txBody>
          <a:bodyPr/>
          <a:lstStyle/>
          <a:p>
            <a:r>
              <a:rPr lang="en-US" sz="9600" b="1" spc="-400" dirty="0" smtClean="0">
                <a:latin typeface="Trebuchet MS" charset="0"/>
                <a:ea typeface="Trebuchet MS" charset="0"/>
                <a:cs typeface="Trebuchet MS" charset="0"/>
              </a:rPr>
              <a:t>SPRINT USER TESTING RESULTS</a:t>
            </a:r>
            <a:endParaRPr lang="en-US" sz="9600" b="1" spc="-400" dirty="0">
              <a:latin typeface="Trebuchet MS" charset="0"/>
              <a:ea typeface="Trebuchet MS" charset="0"/>
              <a:cs typeface="Trebuchet M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7170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1004832" y="3463418"/>
            <a:ext cx="22011921" cy="1777146"/>
          </a:xfrm>
        </p:spPr>
        <p:txBody>
          <a:bodyPr/>
          <a:lstStyle/>
          <a:p>
            <a:r>
              <a:rPr lang="en-US" dirty="0" smtClean="0"/>
              <a:t>Key questions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1004833" y="5364480"/>
            <a:ext cx="21347167" cy="5199396"/>
          </a:xfrm>
        </p:spPr>
        <p:txBody>
          <a:bodyPr/>
          <a:lstStyle/>
          <a:p>
            <a:pPr marL="914400" indent="-914400">
              <a:buFont typeface="+mj-lt"/>
              <a:buAutoNum type="arabicPeriod"/>
            </a:pPr>
            <a:r>
              <a:rPr lang="en-US" b="0" dirty="0">
                <a:latin typeface="Calibri" charset="0"/>
                <a:ea typeface="Calibri" charset="0"/>
                <a:cs typeface="Calibri" charset="0"/>
              </a:rPr>
              <a:t>Where should we place GSHM </a:t>
            </a:r>
            <a:r>
              <a:rPr lang="en-US" b="0" dirty="0" smtClean="0">
                <a:latin typeface="Calibri" charset="0"/>
                <a:ea typeface="Calibri" charset="0"/>
                <a:cs typeface="Calibri" charset="0"/>
              </a:rPr>
              <a:t>information (banner) through </a:t>
            </a:r>
            <a:r>
              <a:rPr lang="en-US" b="0" dirty="0">
                <a:latin typeface="Calibri" charset="0"/>
                <a:ea typeface="Calibri" charset="0"/>
                <a:cs typeface="Calibri" charset="0"/>
              </a:rPr>
              <a:t>the purchase flow</a:t>
            </a:r>
            <a:r>
              <a:rPr lang="en-US" b="0" dirty="0" smtClean="0">
                <a:latin typeface="Calibri" charset="0"/>
                <a:ea typeface="Calibri" charset="0"/>
                <a:cs typeface="Calibri" charset="0"/>
              </a:rPr>
              <a:t>?</a:t>
            </a:r>
          </a:p>
          <a:p>
            <a:pPr marL="914400" indent="-914400">
              <a:buFont typeface="+mj-lt"/>
              <a:buAutoNum type="arabicPeriod"/>
            </a:pPr>
            <a:r>
              <a:rPr lang="en-US" b="0" dirty="0" smtClean="0">
                <a:latin typeface="Calibri" charset="0"/>
                <a:ea typeface="Calibri" charset="0"/>
                <a:cs typeface="Calibri" charset="0"/>
              </a:rPr>
              <a:t>Do users understand the GSHM offering? </a:t>
            </a:r>
          </a:p>
          <a:p>
            <a:pPr marL="914400" indent="-914400">
              <a:buFont typeface="+mj-lt"/>
              <a:buAutoNum type="arabicPeriod"/>
            </a:pPr>
            <a:r>
              <a:rPr lang="en-US" b="0" dirty="0" smtClean="0">
                <a:latin typeface="Calibri" charset="0"/>
                <a:ea typeface="Calibri" charset="0"/>
                <a:cs typeface="Calibri" charset="0"/>
              </a:rPr>
              <a:t>What are their expectations around this service?</a:t>
            </a:r>
            <a:endParaRPr lang="en-US" sz="4000" b="0" dirty="0">
              <a:latin typeface="Calibri" charset="0"/>
              <a:ea typeface="Calibri" charset="0"/>
              <a:cs typeface="Calibri" charset="0"/>
            </a:endParaRPr>
          </a:p>
          <a:p>
            <a:endParaRPr lang="en-US" b="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34</a:t>
            </a:fld>
            <a:endParaRPr lang="uk-UA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1004833" y="427860"/>
            <a:ext cx="6361167" cy="564256"/>
          </a:xfrm>
        </p:spPr>
        <p:txBody>
          <a:bodyPr/>
          <a:lstStyle/>
          <a:p>
            <a:r>
              <a:rPr lang="en-US" sz="3200" spc="-150" dirty="0"/>
              <a:t>SPRINT USER TESTING RESULTS</a:t>
            </a:r>
          </a:p>
        </p:txBody>
      </p:sp>
    </p:spTree>
    <p:extLst>
      <p:ext uri="{BB962C8B-B14F-4D97-AF65-F5344CB8AC3E}">
        <p14:creationId xmlns:p14="http://schemas.microsoft.com/office/powerpoint/2010/main" val="2087319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1004832" y="1978572"/>
            <a:ext cx="7935968" cy="5590628"/>
          </a:xfrm>
        </p:spPr>
        <p:txBody>
          <a:bodyPr/>
          <a:lstStyle/>
          <a:p>
            <a:r>
              <a:rPr lang="en-US" sz="8000" dirty="0"/>
              <a:t>Do users notice the GS service during </a:t>
            </a:r>
            <a:r>
              <a:rPr lang="en-US" sz="8000" dirty="0" smtClean="0"/>
              <a:t>purchase? </a:t>
            </a:r>
            <a:endParaRPr lang="en-US" sz="8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35</a:t>
            </a:fld>
            <a:endParaRPr lang="uk-UA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5742" y="1981200"/>
            <a:ext cx="15078258" cy="11023600"/>
          </a:xfrm>
          <a:prstGeom prst="rect">
            <a:avLst/>
          </a:prstGeom>
        </p:spPr>
      </p:pic>
      <p:sp>
        <p:nvSpPr>
          <p:cNvPr id="7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1004833" y="427860"/>
            <a:ext cx="6361167" cy="564256"/>
          </a:xfrm>
        </p:spPr>
        <p:txBody>
          <a:bodyPr/>
          <a:lstStyle/>
          <a:p>
            <a:r>
              <a:rPr lang="en-US" sz="3200" spc="-150" dirty="0"/>
              <a:t>SPRINT USER TESTING RESULTS</a:t>
            </a:r>
            <a:endParaRPr lang="en-US" spc="-150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6680200" y="427860"/>
            <a:ext cx="7645400" cy="564256"/>
          </a:xfrm>
        </p:spPr>
        <p:txBody>
          <a:bodyPr/>
          <a:lstStyle/>
          <a:p>
            <a:r>
              <a:rPr lang="en-US" dirty="0" smtClean="0"/>
              <a:t>NOTICING DURING PURCHASE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817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1376607" y="1318172"/>
            <a:ext cx="22011921" cy="1913758"/>
          </a:xfrm>
        </p:spPr>
        <p:txBody>
          <a:bodyPr/>
          <a:lstStyle/>
          <a:p>
            <a:r>
              <a:rPr lang="en-US" dirty="0" smtClean="0"/>
              <a:t>Findings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1004833" y="3263460"/>
            <a:ext cx="10018767" cy="8496740"/>
          </a:xfrm>
        </p:spPr>
        <p:txBody>
          <a:bodyPr/>
          <a:lstStyle/>
          <a:p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Users did not notice GS during their purchase flow </a:t>
            </a:r>
            <a:r>
              <a:rPr lang="en-US" b="0" dirty="0" smtClean="0">
                <a:latin typeface="Calibri" charset="0"/>
                <a:ea typeface="Calibri" charset="0"/>
                <a:cs typeface="Calibri" charset="0"/>
              </a:rPr>
              <a:t>for the scenario tested. </a:t>
            </a:r>
            <a:r>
              <a:rPr lang="en-US" b="0" dirty="0">
                <a:latin typeface="Calibri" charset="0"/>
                <a:ea typeface="Calibri" charset="0"/>
                <a:cs typeface="Calibri" charset="0"/>
              </a:rPr>
              <a:t>One user </a:t>
            </a:r>
            <a:r>
              <a:rPr lang="en-US" b="0" dirty="0" smtClean="0">
                <a:latin typeface="Calibri" charset="0"/>
                <a:ea typeface="Calibri" charset="0"/>
                <a:cs typeface="Calibri" charset="0"/>
              </a:rPr>
              <a:t>(of five) noticed </a:t>
            </a:r>
            <a:r>
              <a:rPr lang="en-US" b="0" dirty="0">
                <a:latin typeface="Calibri" charset="0"/>
                <a:ea typeface="Calibri" charset="0"/>
                <a:cs typeface="Calibri" charset="0"/>
              </a:rPr>
              <a:t>it in cart. </a:t>
            </a:r>
            <a:endParaRPr lang="en-US" b="0" dirty="0" smtClean="0">
              <a:latin typeface="Calibri" charset="0"/>
              <a:ea typeface="Calibri" charset="0"/>
              <a:cs typeface="Calibri" charset="0"/>
            </a:endParaRPr>
          </a:p>
          <a:p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Set-up help when buying a laptop did not provide enough value for them. </a:t>
            </a:r>
            <a:r>
              <a:rPr lang="en-US" b="0" dirty="0">
                <a:latin typeface="Calibri" charset="0"/>
                <a:ea typeface="Calibri" charset="0"/>
                <a:cs typeface="Calibri" charset="0"/>
              </a:rPr>
              <a:t>D</a:t>
            </a:r>
            <a:r>
              <a:rPr lang="en-US" sz="4800" b="0" dirty="0" smtClean="0">
                <a:latin typeface="Calibri" charset="0"/>
                <a:ea typeface="Calibri" charset="0"/>
                <a:cs typeface="Calibri" charset="0"/>
              </a:rPr>
              <a:t>ifferent users understand it differently, but they typically think of the basic set-up, and do not think of all the services included in GS set-up.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36</a:t>
            </a:fld>
            <a:endParaRPr lang="uk-UA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6680200" y="427860"/>
            <a:ext cx="7645400" cy="564256"/>
          </a:xfrm>
        </p:spPr>
        <p:txBody>
          <a:bodyPr/>
          <a:lstStyle/>
          <a:p>
            <a:r>
              <a:rPr lang="en-US" dirty="0" smtClean="0"/>
              <a:t>NOTICING DURING PURCHASE</a:t>
            </a:r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1004833" y="427860"/>
            <a:ext cx="6361167" cy="564256"/>
          </a:xfrm>
        </p:spPr>
        <p:txBody>
          <a:bodyPr/>
          <a:lstStyle/>
          <a:p>
            <a:r>
              <a:rPr lang="en-US" sz="3200" spc="-150" dirty="0"/>
              <a:t>SPRINT USER TESTING RESULTS</a:t>
            </a:r>
            <a:endParaRPr lang="en-US" spc="-150" dirty="0"/>
          </a:p>
        </p:txBody>
      </p:sp>
      <p:sp>
        <p:nvSpPr>
          <p:cNvPr id="10" name="Text Placeholder 1"/>
          <p:cNvSpPr txBox="1">
            <a:spLocks/>
          </p:cNvSpPr>
          <p:nvPr/>
        </p:nvSpPr>
        <p:spPr>
          <a:xfrm>
            <a:off x="14030679" y="1324106"/>
            <a:ext cx="10353321" cy="1777146"/>
          </a:xfrm>
          <a:prstGeom prst="rect">
            <a:avLst/>
          </a:prstGeom>
        </p:spPr>
        <p:txBody>
          <a:bodyPr/>
          <a:lstStyle>
            <a:lvl1pPr marL="0" marR="0" indent="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None/>
              <a:tabLst/>
              <a:defRPr sz="10000" b="0" i="0" u="none" strike="noStrike" cap="none" spc="-240" baseline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uFillTx/>
                <a:latin typeface="Calibri" charset="0"/>
                <a:ea typeface="Calibri" charset="0"/>
                <a:cs typeface="Calibri" charset="0"/>
                <a:sym typeface="Helvetica Light"/>
              </a:defRPr>
            </a:lvl1pPr>
            <a:lvl2pPr marL="635000" marR="0" indent="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None/>
              <a:tabLst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1270000" marR="0" indent="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None/>
              <a:tabLst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1905000" marR="0" indent="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None/>
              <a:tabLst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2540000" marR="0" indent="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None/>
              <a:tabLst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3810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4445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5080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5715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r>
              <a:rPr lang="en-US" dirty="0" smtClean="0">
                <a:solidFill>
                  <a:schemeClr val="tx1"/>
                </a:solidFill>
              </a:rPr>
              <a:t>Recommendations 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Text Placeholder 2"/>
          <p:cNvSpPr txBox="1">
            <a:spLocks/>
          </p:cNvSpPr>
          <p:nvPr/>
        </p:nvSpPr>
        <p:spPr>
          <a:xfrm>
            <a:off x="14030679" y="3231930"/>
            <a:ext cx="9819921" cy="7537450"/>
          </a:xfrm>
          <a:prstGeom prst="rect">
            <a:avLst/>
          </a:prstGeom>
        </p:spPr>
        <p:txBody>
          <a:bodyPr/>
          <a:lstStyle>
            <a:lvl1pPr marL="685800" marR="0" indent="-685800" algn="l" defTabSz="457200" rtl="0" fontAlgn="t" latinLnBrk="0" hangingPunct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Pct val="100000"/>
              <a:buFont typeface="Arial" charset="0"/>
              <a:buChar char="•"/>
              <a:tabLst/>
              <a:defRPr sz="4800" b="1" i="0" u="none" strike="noStrike" cap="none" spc="-48" baseline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1pPr>
            <a:lvl2pPr marL="1270000" marR="0" indent="-635000" algn="l" defTabSz="825500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1905000" marR="0" indent="-635000" algn="l" defTabSz="825500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2540000" marR="0" indent="-635000" algn="l" defTabSz="825500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3175000" marR="0" indent="-635000" algn="l" defTabSz="825500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3810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4445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5080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5715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r>
              <a:rPr lang="en-US" b="0" dirty="0" smtClean="0"/>
              <a:t>Revisit placement of GSHM in purchase flow</a:t>
            </a:r>
          </a:p>
          <a:p>
            <a:r>
              <a:rPr lang="en-US" b="0" dirty="0" smtClean="0"/>
              <a:t>Present specific perks of membership (e.g., tech support, virus removal, what set-up really includes) </a:t>
            </a:r>
          </a:p>
          <a:p>
            <a:r>
              <a:rPr lang="en-US" b="0" dirty="0" smtClean="0"/>
              <a:t>Inform users that they can subscribe any time </a:t>
            </a:r>
          </a:p>
        </p:txBody>
      </p:sp>
    </p:spTree>
    <p:extLst>
      <p:ext uri="{BB962C8B-B14F-4D97-AF65-F5344CB8AC3E}">
        <p14:creationId xmlns:p14="http://schemas.microsoft.com/office/powerpoint/2010/main" val="1758092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1004832" y="1147237"/>
            <a:ext cx="12301265" cy="1777146"/>
          </a:xfrm>
        </p:spPr>
        <p:txBody>
          <a:bodyPr/>
          <a:lstStyle/>
          <a:p>
            <a:r>
              <a:rPr lang="en-US" dirty="0"/>
              <a:t>Do users understand the GSHM offering?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37</a:t>
            </a:fld>
            <a:endParaRPr lang="uk-UA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38201" y="-1"/>
            <a:ext cx="10845800" cy="13799796"/>
          </a:xfrm>
          <a:prstGeom prst="rect">
            <a:avLst/>
          </a:prstGeom>
        </p:spPr>
      </p:pic>
      <p:sp>
        <p:nvSpPr>
          <p:cNvPr id="7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6680199" y="427860"/>
            <a:ext cx="6625897" cy="564256"/>
          </a:xfrm>
        </p:spPr>
        <p:txBody>
          <a:bodyPr/>
          <a:lstStyle/>
          <a:p>
            <a:r>
              <a:rPr lang="en-US" dirty="0" smtClean="0"/>
              <a:t>UNDERSTANDING THE PROGRAM</a:t>
            </a:r>
            <a:endParaRPr lang="en-US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1004833" y="427860"/>
            <a:ext cx="6361167" cy="564256"/>
          </a:xfrm>
        </p:spPr>
        <p:txBody>
          <a:bodyPr/>
          <a:lstStyle/>
          <a:p>
            <a:r>
              <a:rPr lang="en-US" sz="3200" spc="-150" dirty="0"/>
              <a:t>SPRINT USER TESTING RESULTS</a:t>
            </a:r>
            <a:endParaRPr lang="en-US" spc="-150" dirty="0"/>
          </a:p>
        </p:txBody>
      </p:sp>
    </p:spTree>
    <p:extLst>
      <p:ext uri="{BB962C8B-B14F-4D97-AF65-F5344CB8AC3E}">
        <p14:creationId xmlns:p14="http://schemas.microsoft.com/office/powerpoint/2010/main" val="930288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1004833" y="1147237"/>
            <a:ext cx="10780768" cy="1777146"/>
          </a:xfrm>
        </p:spPr>
        <p:txBody>
          <a:bodyPr/>
          <a:lstStyle/>
          <a:p>
            <a:r>
              <a:rPr lang="en-US" dirty="0" smtClean="0"/>
              <a:t>Findings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1004833" y="3152982"/>
            <a:ext cx="11212567" cy="9089818"/>
          </a:xfrm>
        </p:spPr>
        <p:txBody>
          <a:bodyPr/>
          <a:lstStyle/>
          <a:p>
            <a:r>
              <a:rPr lang="en-US" b="0" dirty="0" smtClean="0">
                <a:latin typeface="Calibri" charset="0"/>
                <a:ea typeface="Calibri" charset="0"/>
                <a:cs typeface="Calibri" charset="0"/>
              </a:rPr>
              <a:t>After being directed to read </a:t>
            </a:r>
            <a:r>
              <a:rPr lang="en-US" b="0" dirty="0">
                <a:latin typeface="Calibri" charset="0"/>
                <a:ea typeface="Calibri" charset="0"/>
                <a:cs typeface="Calibri" charset="0"/>
              </a:rPr>
              <a:t>the benefits, they were 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positive about </a:t>
            </a:r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the 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all-inclusive nature of  </a:t>
            </a:r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offering. </a:t>
            </a:r>
          </a:p>
          <a:p>
            <a:r>
              <a:rPr lang="en-US" b="0" dirty="0" smtClean="0">
                <a:latin typeface="Calibri" charset="0"/>
                <a:ea typeface="Calibri" charset="0"/>
                <a:cs typeface="Calibri" charset="0"/>
              </a:rPr>
              <a:t>Users </a:t>
            </a:r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needed 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for more information </a:t>
            </a:r>
            <a:r>
              <a:rPr lang="en-US" b="0" dirty="0" smtClean="0">
                <a:latin typeface="Calibri" charset="0"/>
                <a:ea typeface="Calibri" charset="0"/>
                <a:cs typeface="Calibri" charset="0"/>
              </a:rPr>
              <a:t>about what is included in the plan</a:t>
            </a:r>
          </a:p>
          <a:p>
            <a:r>
              <a:rPr lang="en-US" b="0" dirty="0" smtClean="0">
                <a:latin typeface="Calibri" charset="0"/>
                <a:ea typeface="Calibri" charset="0"/>
                <a:cs typeface="Calibri" charset="0"/>
              </a:rPr>
              <a:t>Regular service pricing schemes with in-home and in-store options caused confusion </a:t>
            </a:r>
            <a:endParaRPr lang="en-US" b="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38</a:t>
            </a:fld>
            <a:endParaRPr lang="uk-UA" dirty="0"/>
          </a:p>
        </p:txBody>
      </p:sp>
      <p:sp>
        <p:nvSpPr>
          <p:cNvPr id="7" name="Text Placeholder 1"/>
          <p:cNvSpPr txBox="1">
            <a:spLocks/>
          </p:cNvSpPr>
          <p:nvPr/>
        </p:nvSpPr>
        <p:spPr>
          <a:xfrm>
            <a:off x="12993633" y="1147237"/>
            <a:ext cx="10780768" cy="1777146"/>
          </a:xfrm>
          <a:prstGeom prst="rect">
            <a:avLst/>
          </a:prstGeom>
        </p:spPr>
        <p:txBody>
          <a:bodyPr/>
          <a:lstStyle>
            <a:lvl1pPr marL="0" marR="0" indent="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None/>
              <a:tabLst/>
              <a:defRPr sz="10000" b="0" i="0" u="none" strike="noStrike" cap="none" spc="-240" baseline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uFillTx/>
                <a:latin typeface="Calibri" charset="0"/>
                <a:ea typeface="Calibri" charset="0"/>
                <a:cs typeface="Calibri" charset="0"/>
                <a:sym typeface="Helvetica Light"/>
              </a:defRPr>
            </a:lvl1pPr>
            <a:lvl2pPr marL="635000" marR="0" indent="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None/>
              <a:tabLst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1270000" marR="0" indent="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None/>
              <a:tabLst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1905000" marR="0" indent="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None/>
              <a:tabLst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2540000" marR="0" indent="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None/>
              <a:tabLst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3810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4445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5080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5715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r>
              <a:rPr lang="en-US" dirty="0" smtClean="0"/>
              <a:t>Recommendations</a:t>
            </a:r>
            <a:endParaRPr lang="en-US" dirty="0"/>
          </a:p>
        </p:txBody>
      </p:sp>
      <p:sp>
        <p:nvSpPr>
          <p:cNvPr id="8" name="Text Placeholder 2"/>
          <p:cNvSpPr txBox="1">
            <a:spLocks/>
          </p:cNvSpPr>
          <p:nvPr/>
        </p:nvSpPr>
        <p:spPr>
          <a:xfrm>
            <a:off x="12993633" y="3152982"/>
            <a:ext cx="11212567" cy="9089818"/>
          </a:xfrm>
          <a:prstGeom prst="rect">
            <a:avLst/>
          </a:prstGeom>
        </p:spPr>
        <p:txBody>
          <a:bodyPr/>
          <a:lstStyle>
            <a:lvl1pPr marL="685800" marR="0" indent="-685800" algn="l" defTabSz="457200" rtl="0" fontAlgn="t" latinLnBrk="0" hangingPunct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Pct val="100000"/>
              <a:buFont typeface="Arial" charset="0"/>
              <a:buChar char="•"/>
              <a:tabLst/>
              <a:defRPr sz="4800" b="1" i="0" u="none" strike="noStrike" cap="none" spc="-48" baseline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1pPr>
            <a:lvl2pPr marL="1270000" marR="0" indent="-635000" algn="l" defTabSz="825500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1905000" marR="0" indent="-635000" algn="l" defTabSz="825500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2540000" marR="0" indent="-635000" algn="l" defTabSz="825500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3175000" marR="0" indent="-635000" algn="l" defTabSz="825500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3810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4445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5080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5715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r>
              <a:rPr lang="en-US" b="0" dirty="0"/>
              <a:t>Clearly present all plans, benefits, options and pricing. Users expect a high-level </a:t>
            </a:r>
            <a:r>
              <a:rPr lang="en-US" b="0" dirty="0" smtClean="0"/>
              <a:t>overview, and want the ability to </a:t>
            </a:r>
            <a:r>
              <a:rPr lang="en-US" b="0" dirty="0"/>
              <a:t>get detailed description all options and benefits.</a:t>
            </a:r>
          </a:p>
          <a:p>
            <a:r>
              <a:rPr lang="en-US" b="0" dirty="0"/>
              <a:t>Categorize options based on user needs (rather than internal GS groups)</a:t>
            </a:r>
          </a:p>
          <a:p>
            <a:r>
              <a:rPr lang="en-US" b="0" dirty="0"/>
              <a:t>Consider simplifying the GS offerings.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6680199" y="427860"/>
            <a:ext cx="6625897" cy="564256"/>
          </a:xfrm>
        </p:spPr>
        <p:txBody>
          <a:bodyPr/>
          <a:lstStyle/>
          <a:p>
            <a:r>
              <a:rPr lang="en-US" dirty="0" smtClean="0"/>
              <a:t>UNDERSTANDING THE PROGRAM</a:t>
            </a:r>
            <a:endParaRPr lang="en-US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1004833" y="427860"/>
            <a:ext cx="6361167" cy="564256"/>
          </a:xfrm>
        </p:spPr>
        <p:txBody>
          <a:bodyPr/>
          <a:lstStyle/>
          <a:p>
            <a:r>
              <a:rPr lang="en-US" sz="3200" spc="-150" dirty="0"/>
              <a:t>SPRINT USER TESTING RESULTS</a:t>
            </a:r>
            <a:endParaRPr lang="en-US" spc="-150" dirty="0"/>
          </a:p>
        </p:txBody>
      </p:sp>
    </p:spTree>
    <p:extLst>
      <p:ext uri="{BB962C8B-B14F-4D97-AF65-F5344CB8AC3E}">
        <p14:creationId xmlns:p14="http://schemas.microsoft.com/office/powerpoint/2010/main" val="279382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What are their expectations around this service?</a:t>
            </a:r>
          </a:p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1004833" y="5952223"/>
            <a:ext cx="22011920" cy="6466232"/>
          </a:xfrm>
        </p:spPr>
        <p:txBody>
          <a:bodyPr/>
          <a:lstStyle/>
          <a:p>
            <a:r>
              <a:rPr lang="en-US" b="0" dirty="0" smtClean="0"/>
              <a:t>Users expected to be able to get </a:t>
            </a:r>
            <a:r>
              <a:rPr lang="en-US" dirty="0" smtClean="0"/>
              <a:t>timely help </a:t>
            </a:r>
            <a:r>
              <a:rPr lang="en-US" b="0" dirty="0" smtClean="0"/>
              <a:t>from GS agents through </a:t>
            </a:r>
            <a:r>
              <a:rPr lang="en-US" dirty="0" smtClean="0"/>
              <a:t>different channels. </a:t>
            </a:r>
          </a:p>
          <a:p>
            <a:r>
              <a:rPr lang="en-US" b="0" dirty="0" smtClean="0"/>
              <a:t>Expectations </a:t>
            </a:r>
            <a:r>
              <a:rPr lang="en-US" b="0" dirty="0"/>
              <a:t>around </a:t>
            </a:r>
            <a:r>
              <a:rPr lang="en-US" dirty="0"/>
              <a:t>self-help portal:  </a:t>
            </a:r>
            <a:r>
              <a:rPr lang="en-US" b="0" dirty="0"/>
              <a:t>Since users pay for the service, they expect to get </a:t>
            </a:r>
            <a:r>
              <a:rPr lang="en-US" dirty="0"/>
              <a:t>help from GS members </a:t>
            </a:r>
            <a:r>
              <a:rPr lang="en-US" b="0" dirty="0"/>
              <a:t>in-person, on phone or </a:t>
            </a:r>
            <a:r>
              <a:rPr lang="en-US" b="0" dirty="0" smtClean="0"/>
              <a:t>online, and </a:t>
            </a:r>
            <a:r>
              <a:rPr lang="en-US" b="0" dirty="0"/>
              <a:t>are</a:t>
            </a:r>
            <a:r>
              <a:rPr lang="en-US" dirty="0"/>
              <a:t> less willing to look for self-help </a:t>
            </a:r>
            <a:r>
              <a:rPr lang="en-US" dirty="0" smtClean="0"/>
              <a:t>resources.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39</a:t>
            </a:fld>
            <a:endParaRPr lang="uk-UA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356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1004833" y="1544136"/>
            <a:ext cx="21550367" cy="10165264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5000" b="1" dirty="0" smtClean="0">
                <a:solidFill>
                  <a:schemeClr val="bg1">
                    <a:lumMod val="50000"/>
                  </a:schemeClr>
                </a:solidFill>
              </a:rPr>
              <a:t>GOAL 1</a:t>
            </a:r>
            <a:r>
              <a:rPr lang="en-US" sz="5000" dirty="0" smtClean="0"/>
              <a:t/>
            </a:r>
            <a:br>
              <a:rPr lang="en-US" sz="5000" dirty="0" smtClean="0"/>
            </a:br>
            <a:r>
              <a:rPr lang="en-US" dirty="0" smtClean="0"/>
              <a:t>Get an overview of the Geek Squad Home Membership Plan UX vision in a total retail setting</a:t>
            </a:r>
          </a:p>
          <a:p>
            <a:pPr>
              <a:lnSpc>
                <a:spcPct val="90000"/>
              </a:lnSpc>
            </a:pPr>
            <a:r>
              <a:rPr lang="en-US" sz="5000" b="1" dirty="0">
                <a:solidFill>
                  <a:schemeClr val="bg1">
                    <a:lumMod val="50000"/>
                  </a:schemeClr>
                </a:solidFill>
              </a:rPr>
              <a:t>GOAL 2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Conduct a test on a component of that vision to validate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4</a:t>
            </a:fld>
            <a:endParaRPr lang="uk-UA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1004833" y="427860"/>
            <a:ext cx="4100567" cy="564256"/>
          </a:xfrm>
        </p:spPr>
        <p:txBody>
          <a:bodyPr/>
          <a:lstStyle/>
          <a:p>
            <a:pPr lvl="0"/>
            <a:r>
              <a:rPr lang="en-US" dirty="0" smtClean="0"/>
              <a:t>DESIGN SPRINT GOALS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2093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40</a:t>
            </a:fld>
            <a:endParaRPr lang="uk-UA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051472" y="5001105"/>
            <a:ext cx="18281055" cy="1329943"/>
          </a:xfrm>
        </p:spPr>
        <p:txBody>
          <a:bodyPr/>
          <a:lstStyle/>
          <a:p>
            <a:r>
              <a:rPr lang="en-US" sz="9600" b="1" spc="-400" dirty="0" smtClean="0">
                <a:latin typeface="Trebuchet MS" charset="0"/>
                <a:ea typeface="Trebuchet MS" charset="0"/>
                <a:cs typeface="Trebuchet MS" charset="0"/>
              </a:rPr>
              <a:t>NEXT STEPS</a:t>
            </a:r>
            <a:endParaRPr lang="en-US" sz="9600" b="1" spc="-400" dirty="0">
              <a:latin typeface="Trebuchet MS" charset="0"/>
              <a:ea typeface="Trebuchet MS" charset="0"/>
              <a:cs typeface="Trebuchet M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6199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1004833" y="3987801"/>
            <a:ext cx="21347167" cy="2006599"/>
          </a:xfrm>
        </p:spPr>
        <p:txBody>
          <a:bodyPr/>
          <a:lstStyle/>
          <a:p>
            <a:r>
              <a:rPr lang="en-US" b="0" dirty="0" smtClean="0">
                <a:latin typeface="Calibri" charset="0"/>
                <a:ea typeface="Calibri" charset="0"/>
                <a:cs typeface="Calibri" charset="0"/>
              </a:rPr>
              <a:t>Use learning from first sprint, especially content findings (May 29 – 31)</a:t>
            </a:r>
          </a:p>
          <a:p>
            <a:r>
              <a:rPr lang="en-US" b="0" dirty="0" smtClean="0">
                <a:latin typeface="Calibri" charset="0"/>
                <a:ea typeface="Calibri" charset="0"/>
                <a:cs typeface="Calibri" charset="0"/>
              </a:rPr>
              <a:t>Provide solution for selling services starting with only TV category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41</a:t>
            </a:fld>
            <a:endParaRPr lang="uk-UA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1004833" y="427860"/>
            <a:ext cx="4100567" cy="564256"/>
          </a:xfrm>
        </p:spPr>
        <p:txBody>
          <a:bodyPr/>
          <a:lstStyle/>
          <a:p>
            <a:r>
              <a:rPr lang="en-US" dirty="0" smtClean="0"/>
              <a:t>NEXT STEPS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Minimum Viable Iteration Mini Sprint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1004832" y="6889334"/>
            <a:ext cx="22011921" cy="1777146"/>
          </a:xfrm>
        </p:spPr>
        <p:txBody>
          <a:bodyPr/>
          <a:lstStyle/>
          <a:p>
            <a:r>
              <a:rPr lang="en-US" dirty="0" smtClean="0"/>
              <a:t>Revisit placement of GSHM in flow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1004833" y="8844281"/>
            <a:ext cx="21347167" cy="3042919"/>
          </a:xfrm>
        </p:spPr>
        <p:txBody>
          <a:bodyPr/>
          <a:lstStyle/>
          <a:p>
            <a:r>
              <a:rPr lang="en-US" b="0" dirty="0" smtClean="0">
                <a:latin typeface="Calibri" charset="0"/>
                <a:ea typeface="Calibri" charset="0"/>
                <a:cs typeface="Calibri" charset="0"/>
              </a:rPr>
              <a:t>Prioritize resources to focus on design/development/improvement of this project</a:t>
            </a:r>
          </a:p>
          <a:p>
            <a:r>
              <a:rPr lang="en-US" b="0" dirty="0" smtClean="0">
                <a:latin typeface="Calibri" charset="0"/>
                <a:ea typeface="Calibri" charset="0"/>
                <a:cs typeface="Calibri" charset="0"/>
              </a:rPr>
              <a:t>Find moment of truth where customers are most likely to consider GSHM: </a:t>
            </a:r>
            <a:br>
              <a:rPr lang="en-US" b="0" dirty="0" smtClean="0">
                <a:latin typeface="Calibri" charset="0"/>
                <a:ea typeface="Calibri" charset="0"/>
                <a:cs typeface="Calibri" charset="0"/>
              </a:rPr>
            </a:br>
            <a:r>
              <a:rPr lang="en-US" b="0" dirty="0" smtClean="0">
                <a:latin typeface="Calibri" charset="0"/>
                <a:ea typeface="Calibri" charset="0"/>
                <a:cs typeface="Calibri" charset="0"/>
              </a:rPr>
              <a:t>After adding to cart? After purchase?</a:t>
            </a:r>
          </a:p>
          <a:p>
            <a:r>
              <a:rPr lang="en-US" b="0" dirty="0" smtClean="0">
                <a:latin typeface="Calibri" charset="0"/>
                <a:ea typeface="Calibri" charset="0"/>
                <a:cs typeface="Calibri" charset="0"/>
              </a:rPr>
              <a:t>Find a means to test with real customers</a:t>
            </a:r>
          </a:p>
        </p:txBody>
      </p:sp>
    </p:spTree>
    <p:extLst>
      <p:ext uri="{BB962C8B-B14F-4D97-AF65-F5344CB8AC3E}">
        <p14:creationId xmlns:p14="http://schemas.microsoft.com/office/powerpoint/2010/main" val="2687281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1004832" y="2244218"/>
            <a:ext cx="22011921" cy="1777146"/>
          </a:xfrm>
        </p:spPr>
        <p:txBody>
          <a:bodyPr/>
          <a:lstStyle/>
          <a:p>
            <a:r>
              <a:rPr lang="en-US" dirty="0" smtClean="0"/>
              <a:t>Thank you to all who pitched in!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1004832" y="4399280"/>
            <a:ext cx="21347167" cy="5199396"/>
          </a:xfrm>
        </p:spPr>
        <p:txBody>
          <a:bodyPr/>
          <a:lstStyle/>
          <a:p>
            <a:r>
              <a:rPr lang="en-US" b="0" dirty="0" smtClean="0">
                <a:latin typeface="Calibri" charset="0"/>
                <a:ea typeface="Calibri" charset="0"/>
                <a:cs typeface="Calibri" charset="0"/>
              </a:rPr>
              <a:t>Full-time participants: Angelo </a:t>
            </a:r>
            <a:r>
              <a:rPr lang="en-US" b="0" dirty="0" err="1" smtClean="0">
                <a:latin typeface="Calibri" charset="0"/>
                <a:ea typeface="Calibri" charset="0"/>
                <a:cs typeface="Calibri" charset="0"/>
              </a:rPr>
              <a:t>Daga</a:t>
            </a:r>
            <a:r>
              <a:rPr lang="en-US" b="0" dirty="0" smtClean="0">
                <a:latin typeface="Calibri" charset="0"/>
                <a:ea typeface="Calibri" charset="0"/>
                <a:cs typeface="Calibri" charset="0"/>
              </a:rPr>
              <a:t>, Angel Yeh, Andrew Wong, Laura Buchanan, </a:t>
            </a:r>
            <a:r>
              <a:rPr lang="en-US" b="0" dirty="0" err="1" smtClean="0">
                <a:latin typeface="Calibri" charset="0"/>
                <a:ea typeface="Calibri" charset="0"/>
                <a:cs typeface="Calibri" charset="0"/>
              </a:rPr>
              <a:t>Antek</a:t>
            </a:r>
            <a:r>
              <a:rPr lang="en-US" b="0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b="0" dirty="0" err="1" smtClean="0">
                <a:latin typeface="Calibri" charset="0"/>
                <a:ea typeface="Calibri" charset="0"/>
                <a:cs typeface="Calibri" charset="0"/>
              </a:rPr>
              <a:t>Wodzynski</a:t>
            </a:r>
            <a:r>
              <a:rPr lang="en-US" b="0" dirty="0" smtClean="0">
                <a:latin typeface="Calibri" charset="0"/>
                <a:ea typeface="Calibri" charset="0"/>
                <a:cs typeface="Calibri" charset="0"/>
              </a:rPr>
              <a:t>, Philip Yee, Jason </a:t>
            </a:r>
            <a:r>
              <a:rPr lang="en-US" b="0" dirty="0" err="1" smtClean="0">
                <a:latin typeface="Calibri" charset="0"/>
                <a:ea typeface="Calibri" charset="0"/>
                <a:cs typeface="Calibri" charset="0"/>
              </a:rPr>
              <a:t>Joo</a:t>
            </a:r>
            <a:endParaRPr lang="en-US" b="0" dirty="0">
              <a:latin typeface="Calibri" charset="0"/>
              <a:ea typeface="Calibri" charset="0"/>
              <a:cs typeface="Calibri" charset="0"/>
            </a:endParaRPr>
          </a:p>
          <a:p>
            <a:r>
              <a:rPr lang="en-US" b="0" dirty="0" smtClean="0">
                <a:latin typeface="Calibri" charset="0"/>
                <a:ea typeface="Calibri" charset="0"/>
                <a:cs typeface="Calibri" charset="0"/>
              </a:rPr>
              <a:t>Part-time participants: Sara </a:t>
            </a:r>
            <a:r>
              <a:rPr lang="en-US" b="0" dirty="0" err="1" smtClean="0">
                <a:latin typeface="Calibri" charset="0"/>
                <a:ea typeface="Calibri" charset="0"/>
                <a:cs typeface="Calibri" charset="0"/>
              </a:rPr>
              <a:t>Aghvami</a:t>
            </a:r>
            <a:r>
              <a:rPr lang="en-US" b="0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b="0" dirty="0">
                <a:latin typeface="Calibri" charset="0"/>
                <a:ea typeface="Calibri" charset="0"/>
                <a:cs typeface="Calibri" charset="0"/>
              </a:rPr>
              <a:t>, Ashley </a:t>
            </a:r>
            <a:r>
              <a:rPr lang="en-US" b="0" dirty="0" smtClean="0">
                <a:latin typeface="Calibri" charset="0"/>
                <a:ea typeface="Calibri" charset="0"/>
                <a:cs typeface="Calibri" charset="0"/>
              </a:rPr>
              <a:t>Sims, Emma </a:t>
            </a:r>
            <a:r>
              <a:rPr lang="en-US" b="0" dirty="0" err="1" smtClean="0">
                <a:latin typeface="Calibri" charset="0"/>
                <a:ea typeface="Calibri" charset="0"/>
                <a:cs typeface="Calibri" charset="0"/>
              </a:rPr>
              <a:t>Speakmann</a:t>
            </a:r>
            <a:r>
              <a:rPr lang="en-US" b="0" dirty="0" smtClean="0">
                <a:latin typeface="Calibri" charset="0"/>
                <a:ea typeface="Calibri" charset="0"/>
                <a:cs typeface="Calibri" charset="0"/>
              </a:rPr>
              <a:t>, Mike Leahy, </a:t>
            </a:r>
            <a:r>
              <a:rPr lang="en-US" b="0" dirty="0" err="1" smtClean="0">
                <a:latin typeface="Calibri" charset="0"/>
                <a:ea typeface="Calibri" charset="0"/>
                <a:cs typeface="Calibri" charset="0"/>
              </a:rPr>
              <a:t>Mihaela</a:t>
            </a:r>
            <a:r>
              <a:rPr lang="en-US" b="0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b="0" dirty="0" err="1" smtClean="0">
                <a:latin typeface="Calibri" charset="0"/>
                <a:ea typeface="Calibri" charset="0"/>
                <a:cs typeface="Calibri" charset="0"/>
              </a:rPr>
              <a:t>Zahariev</a:t>
            </a:r>
            <a:endParaRPr lang="en-US" b="0" dirty="0" smtClean="0">
              <a:latin typeface="Calibri" charset="0"/>
              <a:ea typeface="Calibri" charset="0"/>
              <a:cs typeface="Calibri" charset="0"/>
            </a:endParaRPr>
          </a:p>
          <a:p>
            <a:r>
              <a:rPr lang="en-US" b="0" dirty="0" smtClean="0">
                <a:latin typeface="Calibri" charset="0"/>
                <a:ea typeface="Calibri" charset="0"/>
                <a:cs typeface="Calibri" charset="0"/>
              </a:rPr>
              <a:t>Experts: James Pelletier, Erin </a:t>
            </a:r>
            <a:r>
              <a:rPr lang="en-US" b="0" dirty="0" err="1" smtClean="0">
                <a:latin typeface="Calibri" charset="0"/>
                <a:ea typeface="Calibri" charset="0"/>
                <a:cs typeface="Calibri" charset="0"/>
              </a:rPr>
              <a:t>Isberg</a:t>
            </a:r>
            <a:r>
              <a:rPr lang="en-US" b="0" dirty="0" smtClean="0">
                <a:latin typeface="Calibri" charset="0"/>
                <a:ea typeface="Calibri" charset="0"/>
                <a:cs typeface="Calibri" charset="0"/>
              </a:rPr>
              <a:t>, Katherine Cumming, Michelle Yuen, Cliff </a:t>
            </a:r>
            <a:r>
              <a:rPr lang="en-US" b="0" dirty="0" err="1" smtClean="0">
                <a:latin typeface="Calibri" charset="0"/>
                <a:ea typeface="Calibri" charset="0"/>
                <a:cs typeface="Calibri" charset="0"/>
              </a:rPr>
              <a:t>Stefanuk</a:t>
            </a:r>
            <a:r>
              <a:rPr lang="en-US" b="0" dirty="0" smtClean="0">
                <a:latin typeface="Calibri" charset="0"/>
                <a:ea typeface="Calibri" charset="0"/>
                <a:cs typeface="Calibri" charset="0"/>
              </a:rPr>
              <a:t>, Jeff </a:t>
            </a:r>
            <a:r>
              <a:rPr lang="en-US" b="0" dirty="0" err="1" smtClean="0">
                <a:latin typeface="Calibri" charset="0"/>
                <a:ea typeface="Calibri" charset="0"/>
                <a:cs typeface="Calibri" charset="0"/>
              </a:rPr>
              <a:t>Moger</a:t>
            </a:r>
            <a:r>
              <a:rPr lang="en-US" b="0" dirty="0" smtClean="0">
                <a:latin typeface="Calibri" charset="0"/>
                <a:ea typeface="Calibri" charset="0"/>
                <a:cs typeface="Calibri" charset="0"/>
              </a:rPr>
              <a:t>, Kaya Rosenbloom, </a:t>
            </a:r>
            <a:r>
              <a:rPr lang="en-US" b="0" dirty="0" err="1" smtClean="0">
                <a:latin typeface="Calibri" charset="0"/>
                <a:ea typeface="Calibri" charset="0"/>
                <a:cs typeface="Calibri" charset="0"/>
              </a:rPr>
              <a:t>Manveer</a:t>
            </a:r>
            <a:r>
              <a:rPr lang="en-US" b="0" dirty="0" smtClean="0">
                <a:latin typeface="Calibri" charset="0"/>
                <a:ea typeface="Calibri" charset="0"/>
                <a:cs typeface="Calibri" charset="0"/>
              </a:rPr>
              <a:t> Gill</a:t>
            </a:r>
          </a:p>
          <a:p>
            <a:r>
              <a:rPr lang="en-US" b="0" dirty="0" smtClean="0">
                <a:latin typeface="Calibri" charset="0"/>
                <a:ea typeface="Calibri" charset="0"/>
                <a:cs typeface="Calibri" charset="0"/>
              </a:rPr>
              <a:t>Test Participants: Have to remain anonymous, but we are thankful</a:t>
            </a:r>
            <a:endParaRPr lang="en-US" b="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42</a:t>
            </a:fld>
            <a:endParaRPr lang="uk-UA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1004833" y="427860"/>
            <a:ext cx="4100567" cy="564256"/>
          </a:xfrm>
        </p:spPr>
        <p:txBody>
          <a:bodyPr/>
          <a:lstStyle/>
          <a:p>
            <a:r>
              <a:rPr lang="en-US" dirty="0" smtClean="0"/>
              <a:t>INTRODUCTIONS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8820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43</a:t>
            </a:fld>
            <a:endParaRPr lang="uk-UA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051472" y="5001105"/>
            <a:ext cx="18281055" cy="1329943"/>
          </a:xfrm>
        </p:spPr>
        <p:txBody>
          <a:bodyPr/>
          <a:lstStyle/>
          <a:p>
            <a:r>
              <a:rPr lang="en-US" sz="9600" b="1" spc="-400" dirty="0" smtClean="0">
                <a:latin typeface="Trebuchet MS" charset="0"/>
                <a:ea typeface="Trebuchet MS" charset="0"/>
                <a:cs typeface="Trebuchet MS" charset="0"/>
              </a:rPr>
              <a:t>APPENDIX</a:t>
            </a:r>
            <a:endParaRPr lang="en-US" sz="9600" b="1" spc="-400" dirty="0">
              <a:latin typeface="Trebuchet MS" charset="0"/>
              <a:ea typeface="Trebuchet MS" charset="0"/>
              <a:cs typeface="Trebuchet M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0097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5</a:t>
            </a:fld>
            <a:endParaRPr lang="uk-UA" dirty="0"/>
          </a:p>
        </p:txBody>
      </p:sp>
      <p:sp>
        <p:nvSpPr>
          <p:cNvPr id="4" name="Shape 151"/>
          <p:cNvSpPr/>
          <p:nvPr/>
        </p:nvSpPr>
        <p:spPr>
          <a:xfrm flipV="1">
            <a:off x="3826281" y="3722618"/>
            <a:ext cx="1" cy="3350194"/>
          </a:xfrm>
          <a:prstGeom prst="line">
            <a:avLst/>
          </a:prstGeom>
          <a:ln w="101600">
            <a:solidFill>
              <a:srgbClr val="FFFFFF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5" name="Shape 152"/>
          <p:cNvSpPr/>
          <p:nvPr/>
        </p:nvSpPr>
        <p:spPr>
          <a:xfrm>
            <a:off x="2449026" y="3774318"/>
            <a:ext cx="1230511" cy="2542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5000" b="1">
                <a:solidFill>
                  <a:schemeClr val="accent3">
                    <a:satOff val="18648"/>
                    <a:lumOff val="5971"/>
                  </a:schemeClr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r>
              <a:rPr dirty="0"/>
              <a:t>1</a:t>
            </a:r>
          </a:p>
        </p:txBody>
      </p:sp>
      <p:sp>
        <p:nvSpPr>
          <p:cNvPr id="6" name="Shape 154"/>
          <p:cNvSpPr/>
          <p:nvPr/>
        </p:nvSpPr>
        <p:spPr>
          <a:xfrm flipV="1">
            <a:off x="9979845" y="3631132"/>
            <a:ext cx="1" cy="3350194"/>
          </a:xfrm>
          <a:prstGeom prst="line">
            <a:avLst/>
          </a:prstGeom>
          <a:ln w="101600">
            <a:solidFill>
              <a:srgbClr val="FFFFFF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7" name="Shape 155"/>
          <p:cNvSpPr/>
          <p:nvPr/>
        </p:nvSpPr>
        <p:spPr>
          <a:xfrm>
            <a:off x="8737059" y="3648635"/>
            <a:ext cx="1016952" cy="2542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5000" b="1">
                <a:solidFill>
                  <a:schemeClr val="accent3">
                    <a:satOff val="18648"/>
                    <a:lumOff val="5971"/>
                  </a:schemeClr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r>
              <a:rPr dirty="0" smtClean="0"/>
              <a:t>2</a:t>
            </a:r>
            <a:endParaRPr dirty="0"/>
          </a:p>
        </p:txBody>
      </p:sp>
      <p:sp>
        <p:nvSpPr>
          <p:cNvPr id="8" name="Shape 157"/>
          <p:cNvSpPr/>
          <p:nvPr/>
        </p:nvSpPr>
        <p:spPr>
          <a:xfrm flipV="1">
            <a:off x="16548743" y="3732434"/>
            <a:ext cx="1" cy="3350194"/>
          </a:xfrm>
          <a:prstGeom prst="line">
            <a:avLst/>
          </a:prstGeom>
          <a:ln w="101600">
            <a:solidFill>
              <a:srgbClr val="FFFFFF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9" name="Shape 158"/>
          <p:cNvSpPr/>
          <p:nvPr/>
        </p:nvSpPr>
        <p:spPr>
          <a:xfrm>
            <a:off x="15171488" y="3656835"/>
            <a:ext cx="1230512" cy="2542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5000" b="1">
                <a:solidFill>
                  <a:schemeClr val="accent3">
                    <a:satOff val="18648"/>
                    <a:lumOff val="5971"/>
                  </a:schemeClr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r>
              <a:rPr dirty="0"/>
              <a:t>3</a:t>
            </a:r>
          </a:p>
        </p:txBody>
      </p:sp>
      <p:sp>
        <p:nvSpPr>
          <p:cNvPr id="10" name="Text Placeholder 18"/>
          <p:cNvSpPr>
            <a:spLocks noGrp="1"/>
          </p:cNvSpPr>
          <p:nvPr>
            <p:ph type="body" sz="quarter" idx="4294967295"/>
          </p:nvPr>
        </p:nvSpPr>
        <p:spPr>
          <a:xfrm>
            <a:off x="0" y="1593850"/>
            <a:ext cx="24384000" cy="128270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8000" b="1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defRPr>
            </a:lvl1pPr>
          </a:lstStyle>
          <a:p>
            <a:pPr lvl="0"/>
            <a:r>
              <a:rPr lang="en-US" dirty="0" smtClean="0"/>
              <a:t>UX THEMES FOR GSHM</a:t>
            </a:r>
            <a:endParaRPr lang="en-US" dirty="0"/>
          </a:p>
        </p:txBody>
      </p:sp>
      <p:sp>
        <p:nvSpPr>
          <p:cNvPr id="11" name="Text Placeholder 20"/>
          <p:cNvSpPr>
            <a:spLocks noGrp="1"/>
          </p:cNvSpPr>
          <p:nvPr>
            <p:ph type="body" sz="quarter" idx="4294967295"/>
          </p:nvPr>
        </p:nvSpPr>
        <p:spPr>
          <a:xfrm>
            <a:off x="4228871" y="3984378"/>
            <a:ext cx="3408059" cy="2391624"/>
          </a:xfrm>
          <a:prstGeom prst="rect">
            <a:avLst/>
          </a:prstGeom>
        </p:spPr>
        <p:txBody>
          <a:bodyPr wrap="square"/>
          <a:lstStyle>
            <a:lvl1pPr marL="0" indent="0">
              <a:buNone/>
              <a:defRPr spc="-50" baseline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pPr lvl="0"/>
            <a:r>
              <a:rPr lang="en-US" dirty="0" smtClean="0"/>
              <a:t>Everyone is a Member</a:t>
            </a:r>
          </a:p>
        </p:txBody>
      </p:sp>
      <p:sp>
        <p:nvSpPr>
          <p:cNvPr id="12" name="Text Placeholder 20"/>
          <p:cNvSpPr>
            <a:spLocks noGrp="1"/>
          </p:cNvSpPr>
          <p:nvPr>
            <p:ph type="body" sz="quarter" idx="4294967295"/>
          </p:nvPr>
        </p:nvSpPr>
        <p:spPr>
          <a:xfrm>
            <a:off x="10375671" y="3972054"/>
            <a:ext cx="3671802" cy="2993038"/>
          </a:xfrm>
          <a:prstGeom prst="rect">
            <a:avLst/>
          </a:prstGeom>
        </p:spPr>
        <p:txBody>
          <a:bodyPr wrap="square"/>
          <a:lstStyle>
            <a:lvl1pPr marL="0" indent="0">
              <a:buNone/>
              <a:defRPr spc="-50" baseline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pPr lvl="0"/>
            <a:r>
              <a:rPr lang="en-US" dirty="0" smtClean="0"/>
              <a:t>Personalized value</a:t>
            </a:r>
          </a:p>
        </p:txBody>
      </p:sp>
      <p:sp>
        <p:nvSpPr>
          <p:cNvPr id="13" name="Text Placeholder 20"/>
          <p:cNvSpPr>
            <a:spLocks noGrp="1"/>
          </p:cNvSpPr>
          <p:nvPr>
            <p:ph type="body" sz="quarter" idx="4294967295"/>
          </p:nvPr>
        </p:nvSpPr>
        <p:spPr>
          <a:xfrm>
            <a:off x="16891492" y="4003153"/>
            <a:ext cx="5731438" cy="2960458"/>
          </a:xfrm>
          <a:prstGeom prst="rect">
            <a:avLst/>
          </a:prstGeom>
        </p:spPr>
        <p:txBody>
          <a:bodyPr wrap="square"/>
          <a:lstStyle>
            <a:lvl1pPr marL="0" indent="0">
              <a:buNone/>
              <a:defRPr spc="-50" baseline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pPr lvl="0"/>
            <a:r>
              <a:rPr lang="en-US" dirty="0" smtClean="0"/>
              <a:t>Easy </a:t>
            </a:r>
            <a:r>
              <a:rPr lang="en-US" dirty="0"/>
              <a:t>a</a:t>
            </a:r>
            <a:r>
              <a:rPr lang="en-US" dirty="0" smtClean="0"/>
              <a:t>ccess is great promotion </a:t>
            </a:r>
          </a:p>
        </p:txBody>
      </p:sp>
      <p:sp>
        <p:nvSpPr>
          <p:cNvPr id="14" name="Shape 157"/>
          <p:cNvSpPr/>
          <p:nvPr/>
        </p:nvSpPr>
        <p:spPr>
          <a:xfrm flipV="1">
            <a:off x="10032922" y="8401447"/>
            <a:ext cx="1" cy="3350194"/>
          </a:xfrm>
          <a:prstGeom prst="line">
            <a:avLst/>
          </a:prstGeom>
          <a:ln w="101600">
            <a:solidFill>
              <a:srgbClr val="FFFFFF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15" name="Shape 158"/>
          <p:cNvSpPr/>
          <p:nvPr/>
        </p:nvSpPr>
        <p:spPr>
          <a:xfrm>
            <a:off x="8656171" y="8271115"/>
            <a:ext cx="1229504" cy="2652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5000" b="1">
                <a:solidFill>
                  <a:schemeClr val="accent3">
                    <a:satOff val="18648"/>
                    <a:lumOff val="5971"/>
                  </a:schemeClr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r>
              <a:rPr lang="en-US" dirty="0" smtClean="0"/>
              <a:t>5</a:t>
            </a:r>
            <a:endParaRPr dirty="0"/>
          </a:p>
        </p:txBody>
      </p:sp>
      <p:sp>
        <p:nvSpPr>
          <p:cNvPr id="16" name="Text Placeholder 20"/>
          <p:cNvSpPr>
            <a:spLocks noGrp="1"/>
          </p:cNvSpPr>
          <p:nvPr>
            <p:ph type="body" sz="quarter" idx="4294967295"/>
          </p:nvPr>
        </p:nvSpPr>
        <p:spPr>
          <a:xfrm>
            <a:off x="10375671" y="8635283"/>
            <a:ext cx="3851356" cy="3771901"/>
          </a:xfrm>
          <a:prstGeom prst="rect">
            <a:avLst/>
          </a:prstGeom>
        </p:spPr>
        <p:txBody>
          <a:bodyPr wrap="square"/>
          <a:lstStyle>
            <a:lvl1pPr marL="0" indent="0">
              <a:buNone/>
              <a:defRPr spc="-50" baseline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pPr lvl="0"/>
            <a:r>
              <a:rPr lang="en-US" dirty="0" smtClean="0"/>
              <a:t>Provide a plan</a:t>
            </a:r>
          </a:p>
        </p:txBody>
      </p:sp>
      <p:sp>
        <p:nvSpPr>
          <p:cNvPr id="17" name="Shape 157"/>
          <p:cNvSpPr/>
          <p:nvPr/>
        </p:nvSpPr>
        <p:spPr>
          <a:xfrm flipV="1">
            <a:off x="3888355" y="8401447"/>
            <a:ext cx="1" cy="3350194"/>
          </a:xfrm>
          <a:prstGeom prst="line">
            <a:avLst/>
          </a:prstGeom>
          <a:ln w="101600">
            <a:solidFill>
              <a:srgbClr val="FFFFFF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18" name="Shape 158"/>
          <p:cNvSpPr/>
          <p:nvPr/>
        </p:nvSpPr>
        <p:spPr>
          <a:xfrm>
            <a:off x="2511604" y="8271115"/>
            <a:ext cx="1229504" cy="2652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5000" b="1">
                <a:solidFill>
                  <a:schemeClr val="accent3">
                    <a:satOff val="18648"/>
                    <a:lumOff val="5971"/>
                  </a:schemeClr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r>
              <a:rPr lang="en-US" dirty="0" smtClean="0"/>
              <a:t>4</a:t>
            </a:r>
            <a:endParaRPr dirty="0"/>
          </a:p>
        </p:txBody>
      </p:sp>
      <p:sp>
        <p:nvSpPr>
          <p:cNvPr id="19" name="Text Placeholder 20"/>
          <p:cNvSpPr>
            <a:spLocks noGrp="1"/>
          </p:cNvSpPr>
          <p:nvPr>
            <p:ph type="body" sz="quarter" idx="4294967295"/>
          </p:nvPr>
        </p:nvSpPr>
        <p:spPr>
          <a:xfrm>
            <a:off x="4231104" y="8635283"/>
            <a:ext cx="3851356" cy="3771901"/>
          </a:xfrm>
          <a:prstGeom prst="rect">
            <a:avLst/>
          </a:prstGeom>
        </p:spPr>
        <p:txBody>
          <a:bodyPr wrap="square"/>
          <a:lstStyle>
            <a:lvl1pPr marL="0" indent="0">
              <a:buNone/>
              <a:defRPr spc="-50" baseline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pPr lvl="0"/>
            <a:r>
              <a:rPr lang="en-US" dirty="0" smtClean="0"/>
              <a:t>Simple to reach agents</a:t>
            </a:r>
          </a:p>
        </p:txBody>
      </p:sp>
    </p:spTree>
    <p:extLst>
      <p:ext uri="{BB962C8B-B14F-4D97-AF65-F5344CB8AC3E}">
        <p14:creationId xmlns:p14="http://schemas.microsoft.com/office/powerpoint/2010/main" val="1579124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6</a:t>
            </a:fld>
            <a:endParaRPr lang="uk-UA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406040" y="5435601"/>
            <a:ext cx="20323488" cy="2648048"/>
          </a:xfrm>
        </p:spPr>
        <p:txBody>
          <a:bodyPr/>
          <a:lstStyle/>
          <a:p>
            <a:r>
              <a:rPr lang="en-US" sz="9600" b="1" spc="-400" dirty="0" smtClean="0">
                <a:latin typeface="Trebuchet MS" charset="0"/>
                <a:ea typeface="Trebuchet MS" charset="0"/>
                <a:cs typeface="Trebuchet MS" charset="0"/>
              </a:rPr>
              <a:t>EVERYONE IS A MEMBER</a:t>
            </a:r>
            <a:endParaRPr lang="en-US" sz="9600" b="1" spc="-400" dirty="0">
              <a:latin typeface="Trebuchet MS" charset="0"/>
              <a:ea typeface="Trebuchet MS" charset="0"/>
              <a:cs typeface="Trebuchet M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2037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7</a:t>
            </a:fld>
            <a:endParaRPr lang="uk-UA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1004834" y="427860"/>
            <a:ext cx="2371294" cy="564256"/>
          </a:xfrm>
        </p:spPr>
        <p:txBody>
          <a:bodyPr/>
          <a:lstStyle/>
          <a:p>
            <a:r>
              <a:rPr lang="en-US" dirty="0" smtClean="0"/>
              <a:t>UX THEMES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089291" y="427860"/>
            <a:ext cx="9083350" cy="564256"/>
          </a:xfrm>
        </p:spPr>
        <p:txBody>
          <a:bodyPr/>
          <a:lstStyle/>
          <a:p>
            <a:r>
              <a:rPr lang="en-US" dirty="0" smtClean="0"/>
              <a:t>EVERYONE IS A MEMBER: WELCOME EVERYONE</a:t>
            </a:r>
            <a:endParaRPr lang="en-US" dirty="0"/>
          </a:p>
        </p:txBody>
      </p:sp>
      <p:pic>
        <p:nvPicPr>
          <p:cNvPr id="11" name="Picture 10" descr="Welcome email.psd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48470" y="0"/>
            <a:ext cx="7032052" cy="12949267"/>
          </a:xfrm>
          <a:prstGeom prst="rect">
            <a:avLst/>
          </a:prstGeom>
        </p:spPr>
      </p:pic>
      <p:pic>
        <p:nvPicPr>
          <p:cNvPr id="12" name="Picture 11" descr="Unboxing.psd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15047"/>
            <a:ext cx="7239465" cy="6991898"/>
          </a:xfrm>
          <a:prstGeom prst="rect">
            <a:avLst/>
          </a:prstGeom>
        </p:spPr>
      </p:pic>
      <p:pic>
        <p:nvPicPr>
          <p:cNvPr id="10" name="Picture 9" descr="New mail.psd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0748" y="6174665"/>
            <a:ext cx="3134136" cy="3051192"/>
          </a:xfrm>
          <a:prstGeom prst="rect">
            <a:avLst/>
          </a:prstGeom>
        </p:spPr>
      </p:pic>
      <p:sp>
        <p:nvSpPr>
          <p:cNvPr id="16" name="Right Arrow 15"/>
          <p:cNvSpPr/>
          <p:nvPr/>
        </p:nvSpPr>
        <p:spPr>
          <a:xfrm>
            <a:off x="12676484" y="6908800"/>
            <a:ext cx="2771986" cy="1859427"/>
          </a:xfrm>
          <a:prstGeom prst="rightArrow">
            <a:avLst>
              <a:gd name="adj1" fmla="val 26959"/>
              <a:gd name="adj2" fmla="val 46568"/>
            </a:avLst>
          </a:prstGeom>
          <a:blipFill rotWithShape="1">
            <a:blip r:embed="rId6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7" name="Right Arrow 16"/>
          <p:cNvSpPr/>
          <p:nvPr/>
        </p:nvSpPr>
        <p:spPr>
          <a:xfrm>
            <a:off x="6453484" y="6743972"/>
            <a:ext cx="2771986" cy="2189083"/>
          </a:xfrm>
          <a:prstGeom prst="rightArrow">
            <a:avLst>
              <a:gd name="adj1" fmla="val 26959"/>
              <a:gd name="adj2" fmla="val 46568"/>
            </a:avLst>
          </a:prstGeom>
          <a:blipFill rotWithShape="1">
            <a:blip r:embed="rId6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1004833" y="10906945"/>
            <a:ext cx="5448651" cy="1489074"/>
          </a:xfrm>
        </p:spPr>
        <p:txBody>
          <a:bodyPr/>
          <a:lstStyle/>
          <a:p>
            <a:pPr marL="0" indent="0">
              <a:buNone/>
            </a:pPr>
            <a:r>
              <a:rPr lang="en-US" b="0" i="1" dirty="0" smtClean="0">
                <a:ea typeface="Calibri" charset="0"/>
              </a:rPr>
              <a:t>Customer purchases a laptop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8534400" y="10906945"/>
            <a:ext cx="6914070" cy="1489074"/>
          </a:xfrm>
        </p:spPr>
        <p:txBody>
          <a:bodyPr/>
          <a:lstStyle/>
          <a:p>
            <a:pPr marL="0" indent="0">
              <a:buNone/>
            </a:pPr>
            <a:r>
              <a:rPr lang="en-US" b="0" i="1" dirty="0" smtClean="0">
                <a:ea typeface="Calibri" charset="0"/>
              </a:rPr>
              <a:t>Gets notified by GS offering tips and to help</a:t>
            </a:r>
          </a:p>
        </p:txBody>
      </p:sp>
    </p:spTree>
    <p:extLst>
      <p:ext uri="{BB962C8B-B14F-4D97-AF65-F5344CB8AC3E}">
        <p14:creationId xmlns:p14="http://schemas.microsoft.com/office/powerpoint/2010/main" val="960122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y Devices.psd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43485" y="663587"/>
            <a:ext cx="7807257" cy="11335537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8</a:t>
            </a:fld>
            <a:endParaRPr lang="uk-UA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1004834" y="427860"/>
            <a:ext cx="2371294" cy="564256"/>
          </a:xfrm>
        </p:spPr>
        <p:txBody>
          <a:bodyPr/>
          <a:lstStyle/>
          <a:p>
            <a:r>
              <a:rPr lang="en-US" dirty="0" smtClean="0"/>
              <a:t>UX THEMES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089291" y="427860"/>
            <a:ext cx="9795744" cy="564256"/>
          </a:xfrm>
        </p:spPr>
        <p:txBody>
          <a:bodyPr/>
          <a:lstStyle/>
          <a:p>
            <a:r>
              <a:rPr lang="en-US" dirty="0" smtClean="0"/>
              <a:t>EVERYONE IS A MEMBER: MY DEVICES</a:t>
            </a:r>
            <a:endParaRPr lang="en-US" dirty="0"/>
          </a:p>
        </p:txBody>
      </p:sp>
      <p:pic>
        <p:nvPicPr>
          <p:cNvPr id="8" name="Picture 7" descr="Guy - can find stuff.psd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4817" y="7693335"/>
            <a:ext cx="4338018" cy="5255813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004834" y="2533739"/>
            <a:ext cx="9993366" cy="62478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b="1" dirty="0" smtClean="0">
                <a:latin typeface="Calibri" charset="0"/>
                <a:ea typeface="Calibri" charset="0"/>
                <a:cs typeface="Calibri" charset="0"/>
              </a:rPr>
              <a:t>My Devices: </a:t>
            </a:r>
          </a:p>
          <a:p>
            <a:pPr algn="l"/>
            <a:r>
              <a:rPr lang="en-US" i="1" dirty="0" smtClean="0">
                <a:latin typeface="Calibri"/>
                <a:ea typeface="Calibri" charset="0"/>
                <a:cs typeface="Calibri"/>
              </a:rPr>
              <a:t>Customer can always go back and see relevant help and services for the products he has purchased.</a:t>
            </a:r>
          </a:p>
          <a:p>
            <a:pPr algn="l"/>
            <a:endParaRPr lang="en-US" i="1" dirty="0">
              <a:latin typeface="Calibri"/>
              <a:ea typeface="Calibri" charset="0"/>
              <a:cs typeface="Calibri"/>
            </a:endParaRPr>
          </a:p>
          <a:p>
            <a:pPr algn="l"/>
            <a:r>
              <a:rPr lang="en-US" dirty="0" smtClean="0">
                <a:latin typeface="Calibri"/>
                <a:ea typeface="Calibri" charset="0"/>
                <a:cs typeface="Calibri"/>
              </a:rPr>
              <a:t>A device-based view is better for this than order history, which is based on transactions.</a:t>
            </a:r>
            <a:endParaRPr lang="en-US" dirty="0">
              <a:latin typeface="Calibri"/>
              <a:ea typeface="Calibri" charset="0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74203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9</a:t>
            </a:fld>
            <a:endParaRPr lang="uk-UA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1004834" y="427860"/>
            <a:ext cx="2371294" cy="564256"/>
          </a:xfrm>
        </p:spPr>
        <p:txBody>
          <a:bodyPr/>
          <a:lstStyle/>
          <a:p>
            <a:r>
              <a:rPr lang="en-US" dirty="0" smtClean="0"/>
              <a:t>UX THEMES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089291" y="427860"/>
            <a:ext cx="5366502" cy="564256"/>
          </a:xfrm>
        </p:spPr>
        <p:txBody>
          <a:bodyPr/>
          <a:lstStyle/>
          <a:p>
            <a:r>
              <a:rPr lang="en-US" dirty="0" smtClean="0"/>
              <a:t>EVERYONE IS A MEMBER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1004832" y="2012494"/>
            <a:ext cx="22011921" cy="1797384"/>
          </a:xfrm>
        </p:spPr>
        <p:txBody>
          <a:bodyPr/>
          <a:lstStyle/>
          <a:p>
            <a:r>
              <a:rPr lang="en-US" dirty="0" smtClean="0"/>
              <a:t>Everyone is a member</a:t>
            </a:r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1004833" y="3809878"/>
            <a:ext cx="14817536" cy="8271974"/>
          </a:xfrm>
        </p:spPr>
        <p:txBody>
          <a:bodyPr/>
          <a:lstStyle/>
          <a:p>
            <a:r>
              <a:rPr lang="en-US" b="0" dirty="0" smtClean="0">
                <a:latin typeface="Calibri" charset="0"/>
                <a:ea typeface="Calibri" charset="0"/>
                <a:cs typeface="Calibri" charset="0"/>
              </a:rPr>
              <a:t>When you buy from Best Buy you’re initiating a Geek Squad relationship</a:t>
            </a:r>
          </a:p>
          <a:p>
            <a:pPr lvl="1">
              <a:buFont typeface="Courier New" charset="0"/>
              <a:buChar char="o"/>
            </a:pPr>
            <a:r>
              <a:rPr lang="en-US" sz="4800" b="0" dirty="0" smtClean="0">
                <a:latin typeface="Calibri" charset="0"/>
                <a:ea typeface="Calibri" charset="0"/>
                <a:cs typeface="Calibri" charset="0"/>
              </a:rPr>
              <a:t>Friendly and on-brand, lessens divide between member and non-member</a:t>
            </a:r>
          </a:p>
          <a:p>
            <a:pPr lvl="1">
              <a:buFont typeface="Courier New" charset="0"/>
              <a:buChar char="o"/>
            </a:pPr>
            <a:r>
              <a:rPr lang="en-US" sz="4800" dirty="0" smtClean="0">
                <a:latin typeface="Calibri" charset="0"/>
                <a:ea typeface="Calibri" charset="0"/>
                <a:cs typeface="Calibri" charset="0"/>
              </a:rPr>
              <a:t>Widen funnel at the mouth</a:t>
            </a:r>
            <a:endParaRPr lang="en-US" sz="4800" b="0" dirty="0" smtClean="0">
              <a:latin typeface="Calibri" charset="0"/>
              <a:ea typeface="Calibri" charset="0"/>
              <a:cs typeface="Calibri" charset="0"/>
            </a:endParaRPr>
          </a:p>
          <a:p>
            <a:r>
              <a:rPr lang="en-US" b="0" dirty="0" smtClean="0">
                <a:latin typeface="Calibri" charset="0"/>
                <a:ea typeface="Calibri" charset="0"/>
                <a:cs typeface="Calibri" charset="0"/>
              </a:rPr>
              <a:t>Emphasis on automation and easy access for adding product: </a:t>
            </a:r>
            <a:r>
              <a:rPr lang="en-US" b="0" dirty="0">
                <a:latin typeface="Calibri" charset="0"/>
                <a:ea typeface="Calibri" charset="0"/>
                <a:cs typeface="Calibri" charset="0"/>
              </a:rPr>
              <a:t>M</a:t>
            </a:r>
            <a:r>
              <a:rPr lang="en-US" b="0" dirty="0" smtClean="0">
                <a:latin typeface="Calibri" charset="0"/>
                <a:ea typeface="Calibri" charset="0"/>
                <a:cs typeface="Calibri" charset="0"/>
              </a:rPr>
              <a:t>y devices view that makes it easy to find (or add, remove) products</a:t>
            </a:r>
          </a:p>
          <a:p>
            <a:endParaRPr lang="en-US" b="0" dirty="0" smtClean="0"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78277" y="0"/>
            <a:ext cx="7805723" cy="13034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925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18389</TotalTime>
  <Words>1809</Words>
  <Application>Microsoft Macintosh PowerPoint</Application>
  <PresentationFormat>Custom</PresentationFormat>
  <Paragraphs>245</Paragraphs>
  <Slides>43</Slides>
  <Notes>39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4" baseType="lpstr">
      <vt:lpstr>White</vt:lpstr>
      <vt:lpstr>Geek Squad Home Membership Plan UX vision  Design Sprint </vt:lpstr>
      <vt:lpstr>PowerPoint Presentation</vt:lpstr>
      <vt:lpstr>GOALS</vt:lpstr>
      <vt:lpstr>PowerPoint Presentation</vt:lpstr>
      <vt:lpstr>PowerPoint Presentation</vt:lpstr>
      <vt:lpstr>EVERYONE IS A MEMBER</vt:lpstr>
      <vt:lpstr>PowerPoint Presentation</vt:lpstr>
      <vt:lpstr>PowerPoint Presentation</vt:lpstr>
      <vt:lpstr>PowerPoint Presentation</vt:lpstr>
      <vt:lpstr>PERSONALIZED VALUE</vt:lpstr>
      <vt:lpstr>PowerPoint Presentation</vt:lpstr>
      <vt:lpstr>PowerPoint Presentation</vt:lpstr>
      <vt:lpstr>PowerPoint Presentation</vt:lpstr>
      <vt:lpstr>EASY ACCESS IS GREAT PROMOTION</vt:lpstr>
      <vt:lpstr>PowerPoint Presentation</vt:lpstr>
      <vt:lpstr>PowerPoint Presentation</vt:lpstr>
      <vt:lpstr>PowerPoint Presentation</vt:lpstr>
      <vt:lpstr>PowerPoint Presentation</vt:lpstr>
      <vt:lpstr>SIMPLE TO REACH AGENTS ON  ALL PLATFORMS</vt:lpstr>
      <vt:lpstr>PowerPoint Presentation</vt:lpstr>
      <vt:lpstr>PowerPoint Presentation</vt:lpstr>
      <vt:lpstr>PowerPoint Presentation</vt:lpstr>
      <vt:lpstr>PROVIDE A PLAN</vt:lpstr>
      <vt:lpstr>PowerPoint Presentation</vt:lpstr>
      <vt:lpstr>PowerPoint Presentation</vt:lpstr>
      <vt:lpstr>PowerPoint Presentation</vt:lpstr>
      <vt:lpstr>MAPPING THEME EXAMPLES TO CUSTOMER JOURNEY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SPRINT USER TESTING RESULTS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NEXT STEPS</vt:lpstr>
      <vt:lpstr>PowerPoint Presentation</vt:lpstr>
      <vt:lpstr>PowerPoint Presentation</vt:lpstr>
      <vt:lpstr>APPENDIX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Digital Experience &amp; Usability</dc:title>
  <cp:lastModifiedBy>Antek Wodzynski</cp:lastModifiedBy>
  <cp:revision>244</cp:revision>
  <cp:lastPrinted>2017-02-27T06:51:40Z</cp:lastPrinted>
  <dcterms:modified xsi:type="dcterms:W3CDTF">2017-05-29T17:06:50Z</dcterms:modified>
</cp:coreProperties>
</file>